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3" r:id="rId3"/>
    <p:sldId id="262" r:id="rId4"/>
    <p:sldId id="264" r:id="rId5"/>
    <p:sldId id="463" r:id="rId6"/>
    <p:sldId id="292" r:id="rId7"/>
    <p:sldId id="273" r:id="rId8"/>
    <p:sldId id="257" r:id="rId9"/>
    <p:sldId id="280" r:id="rId10"/>
    <p:sldId id="279" r:id="rId11"/>
    <p:sldId id="276" r:id="rId12"/>
    <p:sldId id="281" r:id="rId13"/>
    <p:sldId id="270" r:id="rId14"/>
    <p:sldId id="465" r:id="rId15"/>
    <p:sldId id="293" r:id="rId16"/>
    <p:sldId id="294" r:id="rId17"/>
    <p:sldId id="452" r:id="rId18"/>
    <p:sldId id="466" r:id="rId19"/>
    <p:sldId id="610" r:id="rId20"/>
    <p:sldId id="611" r:id="rId21"/>
    <p:sldId id="571" r:id="rId22"/>
    <p:sldId id="572" r:id="rId23"/>
    <p:sldId id="573" r:id="rId24"/>
    <p:sldId id="549" r:id="rId25"/>
    <p:sldId id="503" r:id="rId26"/>
    <p:sldId id="612" r:id="rId27"/>
    <p:sldId id="506" r:id="rId28"/>
    <p:sldId id="507" r:id="rId29"/>
    <p:sldId id="512" r:id="rId30"/>
    <p:sldId id="513" r:id="rId31"/>
    <p:sldId id="515" r:id="rId32"/>
    <p:sldId id="516" r:id="rId33"/>
    <p:sldId id="324" r:id="rId34"/>
    <p:sldId id="313" r:id="rId35"/>
    <p:sldId id="314" r:id="rId36"/>
    <p:sldId id="315" r:id="rId37"/>
    <p:sldId id="316" r:id="rId38"/>
    <p:sldId id="464" r:id="rId39"/>
    <p:sldId id="616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EF15F3-1B93-4783-A103-CA4D65AC658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B145A98-E792-49EA-AAE7-3637D2085297}">
      <dgm:prSet phldrT="[Testo]"/>
      <dgm:spPr/>
      <dgm:t>
        <a:bodyPr/>
        <a:lstStyle/>
        <a:p>
          <a:r>
            <a: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OPERATORI</a:t>
          </a:r>
        </a:p>
      </dgm:t>
    </dgm:pt>
    <dgm:pt modelId="{7E8BC5D5-ED18-45AF-B5D4-B15874F922B6}" type="parTrans" cxnId="{34B02359-DD5E-4A98-864D-63F6D2ED903D}">
      <dgm:prSet/>
      <dgm:spPr/>
      <dgm:t>
        <a:bodyPr/>
        <a:lstStyle/>
        <a:p>
          <a:endParaRPr lang="it-IT"/>
        </a:p>
      </dgm:t>
    </dgm:pt>
    <dgm:pt modelId="{355F2E3C-1E43-48FE-9B05-5FBFB7727F43}" type="sibTrans" cxnId="{34B02359-DD5E-4A98-864D-63F6D2ED903D}">
      <dgm:prSet/>
      <dgm:spPr/>
      <dgm:t>
        <a:bodyPr/>
        <a:lstStyle/>
        <a:p>
          <a:endParaRPr lang="it-IT"/>
        </a:p>
      </dgm:t>
    </dgm:pt>
    <dgm:pt modelId="{07510433-C911-4DFE-80CF-AD0C52433502}" type="pres">
      <dgm:prSet presAssocID="{69EF15F3-1B93-4783-A103-CA4D65AC6585}" presName="Name0" presStyleCnt="0">
        <dgm:presLayoutVars>
          <dgm:dir/>
          <dgm:animLvl val="lvl"/>
          <dgm:resizeHandles val="exact"/>
        </dgm:presLayoutVars>
      </dgm:prSet>
      <dgm:spPr/>
    </dgm:pt>
    <dgm:pt modelId="{87E861B5-1112-4C78-8B94-C7CCB3E0E8FE}" type="pres">
      <dgm:prSet presAssocID="{69EF15F3-1B93-4783-A103-CA4D65AC6585}" presName="dummy" presStyleCnt="0"/>
      <dgm:spPr/>
    </dgm:pt>
    <dgm:pt modelId="{54FFAA90-A5B2-4EC7-ACB6-F546B56F080E}" type="pres">
      <dgm:prSet presAssocID="{69EF15F3-1B93-4783-A103-CA4D65AC6585}" presName="linH" presStyleCnt="0"/>
      <dgm:spPr/>
    </dgm:pt>
    <dgm:pt modelId="{ECCDADF1-25D5-43E5-9016-3CC549DA4521}" type="pres">
      <dgm:prSet presAssocID="{69EF15F3-1B93-4783-A103-CA4D65AC6585}" presName="padding1" presStyleCnt="0"/>
      <dgm:spPr/>
    </dgm:pt>
    <dgm:pt modelId="{6D03203B-A0CB-4305-9D64-BB79CF5F7BBB}" type="pres">
      <dgm:prSet presAssocID="{8B145A98-E792-49EA-AAE7-3637D2085297}" presName="linV" presStyleCnt="0"/>
      <dgm:spPr/>
    </dgm:pt>
    <dgm:pt modelId="{61D7D51B-744E-4EB3-AF5C-09F796362D8C}" type="pres">
      <dgm:prSet presAssocID="{8B145A98-E792-49EA-AAE7-3637D2085297}" presName="spVertical1" presStyleCnt="0"/>
      <dgm:spPr/>
    </dgm:pt>
    <dgm:pt modelId="{095B75EE-71FD-4677-952D-F3A6FB84DBAA}" type="pres">
      <dgm:prSet presAssocID="{8B145A98-E792-49EA-AAE7-3637D2085297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888A0FC0-E0F7-4965-9EDD-EDDF1C37EED8}" type="pres">
      <dgm:prSet presAssocID="{8B145A98-E792-49EA-AAE7-3637D2085297}" presName="spVertical2" presStyleCnt="0"/>
      <dgm:spPr/>
    </dgm:pt>
    <dgm:pt modelId="{C40A7D51-8888-40C3-995F-6A3299D51B1E}" type="pres">
      <dgm:prSet presAssocID="{8B145A98-E792-49EA-AAE7-3637D2085297}" presName="spVertical3" presStyleCnt="0"/>
      <dgm:spPr/>
    </dgm:pt>
    <dgm:pt modelId="{940B1711-9EA5-4EE6-A586-4B14404C1C9F}" type="pres">
      <dgm:prSet presAssocID="{69EF15F3-1B93-4783-A103-CA4D65AC6585}" presName="padding2" presStyleCnt="0"/>
      <dgm:spPr/>
    </dgm:pt>
    <dgm:pt modelId="{B43D2546-9541-4222-B33B-698CFF7D790A}" type="pres">
      <dgm:prSet presAssocID="{69EF15F3-1B93-4783-A103-CA4D65AC6585}" presName="negArrow" presStyleCnt="0"/>
      <dgm:spPr/>
    </dgm:pt>
    <dgm:pt modelId="{200E6200-07C6-44E2-BC7D-8025D6FCEB3C}" type="pres">
      <dgm:prSet presAssocID="{69EF15F3-1B93-4783-A103-CA4D65AC6585}" presName="backgroundArrow" presStyleLbl="node1" presStyleIdx="0" presStyleCnt="1" custLinFactNeighborX="-636" custLinFactNeighborY="58974"/>
      <dgm:spPr/>
    </dgm:pt>
  </dgm:ptLst>
  <dgm:cxnLst>
    <dgm:cxn modelId="{F4011527-1187-4274-9051-563E879E6305}" type="presOf" srcId="{69EF15F3-1B93-4783-A103-CA4D65AC6585}" destId="{07510433-C911-4DFE-80CF-AD0C52433502}" srcOrd="0" destOrd="0" presId="urn:microsoft.com/office/officeart/2005/8/layout/hProcess3"/>
    <dgm:cxn modelId="{34B02359-DD5E-4A98-864D-63F6D2ED903D}" srcId="{69EF15F3-1B93-4783-A103-CA4D65AC6585}" destId="{8B145A98-E792-49EA-AAE7-3637D2085297}" srcOrd="0" destOrd="0" parTransId="{7E8BC5D5-ED18-45AF-B5D4-B15874F922B6}" sibTransId="{355F2E3C-1E43-48FE-9B05-5FBFB7727F43}"/>
    <dgm:cxn modelId="{D2C59DB7-4BFF-4551-AC6A-8C70D3E16E38}" type="presOf" srcId="{8B145A98-E792-49EA-AAE7-3637D2085297}" destId="{095B75EE-71FD-4677-952D-F3A6FB84DBAA}" srcOrd="0" destOrd="0" presId="urn:microsoft.com/office/officeart/2005/8/layout/hProcess3"/>
    <dgm:cxn modelId="{2B7B3C7F-57FF-465F-94AD-B3579A840F4C}" type="presParOf" srcId="{07510433-C911-4DFE-80CF-AD0C52433502}" destId="{87E861B5-1112-4C78-8B94-C7CCB3E0E8FE}" srcOrd="0" destOrd="0" presId="urn:microsoft.com/office/officeart/2005/8/layout/hProcess3"/>
    <dgm:cxn modelId="{BA613594-104C-46EF-8C82-DF82A9B4541D}" type="presParOf" srcId="{07510433-C911-4DFE-80CF-AD0C52433502}" destId="{54FFAA90-A5B2-4EC7-ACB6-F546B56F080E}" srcOrd="1" destOrd="0" presId="urn:microsoft.com/office/officeart/2005/8/layout/hProcess3"/>
    <dgm:cxn modelId="{7DBED74C-AA4E-4B21-A498-AEC41C05745D}" type="presParOf" srcId="{54FFAA90-A5B2-4EC7-ACB6-F546B56F080E}" destId="{ECCDADF1-25D5-43E5-9016-3CC549DA4521}" srcOrd="0" destOrd="0" presId="urn:microsoft.com/office/officeart/2005/8/layout/hProcess3"/>
    <dgm:cxn modelId="{0A6EFBD9-F8E2-4F5C-A403-3BCEEC061B37}" type="presParOf" srcId="{54FFAA90-A5B2-4EC7-ACB6-F546B56F080E}" destId="{6D03203B-A0CB-4305-9D64-BB79CF5F7BBB}" srcOrd="1" destOrd="0" presId="urn:microsoft.com/office/officeart/2005/8/layout/hProcess3"/>
    <dgm:cxn modelId="{0758C15F-74E5-44E9-B86E-A087CB41DBB9}" type="presParOf" srcId="{6D03203B-A0CB-4305-9D64-BB79CF5F7BBB}" destId="{61D7D51B-744E-4EB3-AF5C-09F796362D8C}" srcOrd="0" destOrd="0" presId="urn:microsoft.com/office/officeart/2005/8/layout/hProcess3"/>
    <dgm:cxn modelId="{C130D230-2FDE-4A2D-9B2C-EB23316B4C59}" type="presParOf" srcId="{6D03203B-A0CB-4305-9D64-BB79CF5F7BBB}" destId="{095B75EE-71FD-4677-952D-F3A6FB84DBAA}" srcOrd="1" destOrd="0" presId="urn:microsoft.com/office/officeart/2005/8/layout/hProcess3"/>
    <dgm:cxn modelId="{67FF31D5-507F-491C-A4B8-D7C43FB8E381}" type="presParOf" srcId="{6D03203B-A0CB-4305-9D64-BB79CF5F7BBB}" destId="{888A0FC0-E0F7-4965-9EDD-EDDF1C37EED8}" srcOrd="2" destOrd="0" presId="urn:microsoft.com/office/officeart/2005/8/layout/hProcess3"/>
    <dgm:cxn modelId="{D2B008D7-8761-4E3C-871E-01DC454103AD}" type="presParOf" srcId="{6D03203B-A0CB-4305-9D64-BB79CF5F7BBB}" destId="{C40A7D51-8888-40C3-995F-6A3299D51B1E}" srcOrd="3" destOrd="0" presId="urn:microsoft.com/office/officeart/2005/8/layout/hProcess3"/>
    <dgm:cxn modelId="{BACFF435-C7E2-48F7-A15D-B24B5EF5DA67}" type="presParOf" srcId="{54FFAA90-A5B2-4EC7-ACB6-F546B56F080E}" destId="{940B1711-9EA5-4EE6-A586-4B14404C1C9F}" srcOrd="2" destOrd="0" presId="urn:microsoft.com/office/officeart/2005/8/layout/hProcess3"/>
    <dgm:cxn modelId="{A613EBB6-1E33-440B-AF37-0C354B87592C}" type="presParOf" srcId="{54FFAA90-A5B2-4EC7-ACB6-F546B56F080E}" destId="{B43D2546-9541-4222-B33B-698CFF7D790A}" srcOrd="3" destOrd="0" presId="urn:microsoft.com/office/officeart/2005/8/layout/hProcess3"/>
    <dgm:cxn modelId="{209744A4-385D-49DE-8164-BFFD12D17083}" type="presParOf" srcId="{54FFAA90-A5B2-4EC7-ACB6-F546B56F080E}" destId="{200E6200-07C6-44E2-BC7D-8025D6FCEB3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EF15F3-1B93-4783-A103-CA4D65AC658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B145A98-E792-49EA-AAE7-3637D2085297}">
      <dgm:prSet phldrT="[Testo]"/>
      <dgm:spPr/>
      <dgm:t>
        <a:bodyPr/>
        <a:lstStyle/>
        <a:p>
          <a:r>
            <a: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OPERATORI</a:t>
          </a:r>
        </a:p>
      </dgm:t>
    </dgm:pt>
    <dgm:pt modelId="{7E8BC5D5-ED18-45AF-B5D4-B15874F922B6}" type="parTrans" cxnId="{34B02359-DD5E-4A98-864D-63F6D2ED903D}">
      <dgm:prSet/>
      <dgm:spPr/>
      <dgm:t>
        <a:bodyPr/>
        <a:lstStyle/>
        <a:p>
          <a:endParaRPr lang="it-IT"/>
        </a:p>
      </dgm:t>
    </dgm:pt>
    <dgm:pt modelId="{355F2E3C-1E43-48FE-9B05-5FBFB7727F43}" type="sibTrans" cxnId="{34B02359-DD5E-4A98-864D-63F6D2ED903D}">
      <dgm:prSet/>
      <dgm:spPr/>
      <dgm:t>
        <a:bodyPr/>
        <a:lstStyle/>
        <a:p>
          <a:endParaRPr lang="it-IT"/>
        </a:p>
      </dgm:t>
    </dgm:pt>
    <dgm:pt modelId="{07510433-C911-4DFE-80CF-AD0C52433502}" type="pres">
      <dgm:prSet presAssocID="{69EF15F3-1B93-4783-A103-CA4D65AC6585}" presName="Name0" presStyleCnt="0">
        <dgm:presLayoutVars>
          <dgm:dir/>
          <dgm:animLvl val="lvl"/>
          <dgm:resizeHandles val="exact"/>
        </dgm:presLayoutVars>
      </dgm:prSet>
      <dgm:spPr/>
    </dgm:pt>
    <dgm:pt modelId="{87E861B5-1112-4C78-8B94-C7CCB3E0E8FE}" type="pres">
      <dgm:prSet presAssocID="{69EF15F3-1B93-4783-A103-CA4D65AC6585}" presName="dummy" presStyleCnt="0"/>
      <dgm:spPr/>
    </dgm:pt>
    <dgm:pt modelId="{54FFAA90-A5B2-4EC7-ACB6-F546B56F080E}" type="pres">
      <dgm:prSet presAssocID="{69EF15F3-1B93-4783-A103-CA4D65AC6585}" presName="linH" presStyleCnt="0"/>
      <dgm:spPr/>
    </dgm:pt>
    <dgm:pt modelId="{ECCDADF1-25D5-43E5-9016-3CC549DA4521}" type="pres">
      <dgm:prSet presAssocID="{69EF15F3-1B93-4783-A103-CA4D65AC6585}" presName="padding1" presStyleCnt="0"/>
      <dgm:spPr/>
    </dgm:pt>
    <dgm:pt modelId="{6D03203B-A0CB-4305-9D64-BB79CF5F7BBB}" type="pres">
      <dgm:prSet presAssocID="{8B145A98-E792-49EA-AAE7-3637D2085297}" presName="linV" presStyleCnt="0"/>
      <dgm:spPr/>
    </dgm:pt>
    <dgm:pt modelId="{61D7D51B-744E-4EB3-AF5C-09F796362D8C}" type="pres">
      <dgm:prSet presAssocID="{8B145A98-E792-49EA-AAE7-3637D2085297}" presName="spVertical1" presStyleCnt="0"/>
      <dgm:spPr/>
    </dgm:pt>
    <dgm:pt modelId="{095B75EE-71FD-4677-952D-F3A6FB84DBAA}" type="pres">
      <dgm:prSet presAssocID="{8B145A98-E792-49EA-AAE7-3637D2085297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888A0FC0-E0F7-4965-9EDD-EDDF1C37EED8}" type="pres">
      <dgm:prSet presAssocID="{8B145A98-E792-49EA-AAE7-3637D2085297}" presName="spVertical2" presStyleCnt="0"/>
      <dgm:spPr/>
    </dgm:pt>
    <dgm:pt modelId="{C40A7D51-8888-40C3-995F-6A3299D51B1E}" type="pres">
      <dgm:prSet presAssocID="{8B145A98-E792-49EA-AAE7-3637D2085297}" presName="spVertical3" presStyleCnt="0"/>
      <dgm:spPr/>
    </dgm:pt>
    <dgm:pt modelId="{940B1711-9EA5-4EE6-A586-4B14404C1C9F}" type="pres">
      <dgm:prSet presAssocID="{69EF15F3-1B93-4783-A103-CA4D65AC6585}" presName="padding2" presStyleCnt="0"/>
      <dgm:spPr/>
    </dgm:pt>
    <dgm:pt modelId="{B43D2546-9541-4222-B33B-698CFF7D790A}" type="pres">
      <dgm:prSet presAssocID="{69EF15F3-1B93-4783-A103-CA4D65AC6585}" presName="negArrow" presStyleCnt="0"/>
      <dgm:spPr/>
    </dgm:pt>
    <dgm:pt modelId="{200E6200-07C6-44E2-BC7D-8025D6FCEB3C}" type="pres">
      <dgm:prSet presAssocID="{69EF15F3-1B93-4783-A103-CA4D65AC6585}" presName="backgroundArrow" presStyleLbl="node1" presStyleIdx="0" presStyleCnt="1" custLinFactNeighborX="-636" custLinFactNeighborY="58974"/>
      <dgm:spPr/>
    </dgm:pt>
  </dgm:ptLst>
  <dgm:cxnLst>
    <dgm:cxn modelId="{F4011527-1187-4274-9051-563E879E6305}" type="presOf" srcId="{69EF15F3-1B93-4783-A103-CA4D65AC6585}" destId="{07510433-C911-4DFE-80CF-AD0C52433502}" srcOrd="0" destOrd="0" presId="urn:microsoft.com/office/officeart/2005/8/layout/hProcess3"/>
    <dgm:cxn modelId="{34B02359-DD5E-4A98-864D-63F6D2ED903D}" srcId="{69EF15F3-1B93-4783-A103-CA4D65AC6585}" destId="{8B145A98-E792-49EA-AAE7-3637D2085297}" srcOrd="0" destOrd="0" parTransId="{7E8BC5D5-ED18-45AF-B5D4-B15874F922B6}" sibTransId="{355F2E3C-1E43-48FE-9B05-5FBFB7727F43}"/>
    <dgm:cxn modelId="{D2C59DB7-4BFF-4551-AC6A-8C70D3E16E38}" type="presOf" srcId="{8B145A98-E792-49EA-AAE7-3637D2085297}" destId="{095B75EE-71FD-4677-952D-F3A6FB84DBAA}" srcOrd="0" destOrd="0" presId="urn:microsoft.com/office/officeart/2005/8/layout/hProcess3"/>
    <dgm:cxn modelId="{2B7B3C7F-57FF-465F-94AD-B3579A840F4C}" type="presParOf" srcId="{07510433-C911-4DFE-80CF-AD0C52433502}" destId="{87E861B5-1112-4C78-8B94-C7CCB3E0E8FE}" srcOrd="0" destOrd="0" presId="urn:microsoft.com/office/officeart/2005/8/layout/hProcess3"/>
    <dgm:cxn modelId="{BA613594-104C-46EF-8C82-DF82A9B4541D}" type="presParOf" srcId="{07510433-C911-4DFE-80CF-AD0C52433502}" destId="{54FFAA90-A5B2-4EC7-ACB6-F546B56F080E}" srcOrd="1" destOrd="0" presId="urn:microsoft.com/office/officeart/2005/8/layout/hProcess3"/>
    <dgm:cxn modelId="{7DBED74C-AA4E-4B21-A498-AEC41C05745D}" type="presParOf" srcId="{54FFAA90-A5B2-4EC7-ACB6-F546B56F080E}" destId="{ECCDADF1-25D5-43E5-9016-3CC549DA4521}" srcOrd="0" destOrd="0" presId="urn:microsoft.com/office/officeart/2005/8/layout/hProcess3"/>
    <dgm:cxn modelId="{0A6EFBD9-F8E2-4F5C-A403-3BCEEC061B37}" type="presParOf" srcId="{54FFAA90-A5B2-4EC7-ACB6-F546B56F080E}" destId="{6D03203B-A0CB-4305-9D64-BB79CF5F7BBB}" srcOrd="1" destOrd="0" presId="urn:microsoft.com/office/officeart/2005/8/layout/hProcess3"/>
    <dgm:cxn modelId="{0758C15F-74E5-44E9-B86E-A087CB41DBB9}" type="presParOf" srcId="{6D03203B-A0CB-4305-9D64-BB79CF5F7BBB}" destId="{61D7D51B-744E-4EB3-AF5C-09F796362D8C}" srcOrd="0" destOrd="0" presId="urn:microsoft.com/office/officeart/2005/8/layout/hProcess3"/>
    <dgm:cxn modelId="{C130D230-2FDE-4A2D-9B2C-EB23316B4C59}" type="presParOf" srcId="{6D03203B-A0CB-4305-9D64-BB79CF5F7BBB}" destId="{095B75EE-71FD-4677-952D-F3A6FB84DBAA}" srcOrd="1" destOrd="0" presId="urn:microsoft.com/office/officeart/2005/8/layout/hProcess3"/>
    <dgm:cxn modelId="{67FF31D5-507F-491C-A4B8-D7C43FB8E381}" type="presParOf" srcId="{6D03203B-A0CB-4305-9D64-BB79CF5F7BBB}" destId="{888A0FC0-E0F7-4965-9EDD-EDDF1C37EED8}" srcOrd="2" destOrd="0" presId="urn:microsoft.com/office/officeart/2005/8/layout/hProcess3"/>
    <dgm:cxn modelId="{D2B008D7-8761-4E3C-871E-01DC454103AD}" type="presParOf" srcId="{6D03203B-A0CB-4305-9D64-BB79CF5F7BBB}" destId="{C40A7D51-8888-40C3-995F-6A3299D51B1E}" srcOrd="3" destOrd="0" presId="urn:microsoft.com/office/officeart/2005/8/layout/hProcess3"/>
    <dgm:cxn modelId="{BACFF435-C7E2-48F7-A15D-B24B5EF5DA67}" type="presParOf" srcId="{54FFAA90-A5B2-4EC7-ACB6-F546B56F080E}" destId="{940B1711-9EA5-4EE6-A586-4B14404C1C9F}" srcOrd="2" destOrd="0" presId="urn:microsoft.com/office/officeart/2005/8/layout/hProcess3"/>
    <dgm:cxn modelId="{A613EBB6-1E33-440B-AF37-0C354B87592C}" type="presParOf" srcId="{54FFAA90-A5B2-4EC7-ACB6-F546B56F080E}" destId="{B43D2546-9541-4222-B33B-698CFF7D790A}" srcOrd="3" destOrd="0" presId="urn:microsoft.com/office/officeart/2005/8/layout/hProcess3"/>
    <dgm:cxn modelId="{209744A4-385D-49DE-8164-BFFD12D17083}" type="presParOf" srcId="{54FFAA90-A5B2-4EC7-ACB6-F546B56F080E}" destId="{200E6200-07C6-44E2-BC7D-8025D6FCEB3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EF15F3-1B93-4783-A103-CA4D65AC658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B145A98-E792-49EA-AAE7-3637D2085297}">
      <dgm:prSet phldrT="[Testo]"/>
      <dgm:spPr/>
      <dgm:t>
        <a:bodyPr/>
        <a:lstStyle/>
        <a:p>
          <a:r>
            <a: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OPERATORI</a:t>
          </a:r>
        </a:p>
      </dgm:t>
    </dgm:pt>
    <dgm:pt modelId="{7E8BC5D5-ED18-45AF-B5D4-B15874F922B6}" type="parTrans" cxnId="{34B02359-DD5E-4A98-864D-63F6D2ED903D}">
      <dgm:prSet/>
      <dgm:spPr/>
      <dgm:t>
        <a:bodyPr/>
        <a:lstStyle/>
        <a:p>
          <a:endParaRPr lang="it-IT"/>
        </a:p>
      </dgm:t>
    </dgm:pt>
    <dgm:pt modelId="{355F2E3C-1E43-48FE-9B05-5FBFB7727F43}" type="sibTrans" cxnId="{34B02359-DD5E-4A98-864D-63F6D2ED903D}">
      <dgm:prSet/>
      <dgm:spPr/>
      <dgm:t>
        <a:bodyPr/>
        <a:lstStyle/>
        <a:p>
          <a:endParaRPr lang="it-IT"/>
        </a:p>
      </dgm:t>
    </dgm:pt>
    <dgm:pt modelId="{07510433-C911-4DFE-80CF-AD0C52433502}" type="pres">
      <dgm:prSet presAssocID="{69EF15F3-1B93-4783-A103-CA4D65AC6585}" presName="Name0" presStyleCnt="0">
        <dgm:presLayoutVars>
          <dgm:dir/>
          <dgm:animLvl val="lvl"/>
          <dgm:resizeHandles val="exact"/>
        </dgm:presLayoutVars>
      </dgm:prSet>
      <dgm:spPr/>
    </dgm:pt>
    <dgm:pt modelId="{87E861B5-1112-4C78-8B94-C7CCB3E0E8FE}" type="pres">
      <dgm:prSet presAssocID="{69EF15F3-1B93-4783-A103-CA4D65AC6585}" presName="dummy" presStyleCnt="0"/>
      <dgm:spPr/>
    </dgm:pt>
    <dgm:pt modelId="{54FFAA90-A5B2-4EC7-ACB6-F546B56F080E}" type="pres">
      <dgm:prSet presAssocID="{69EF15F3-1B93-4783-A103-CA4D65AC6585}" presName="linH" presStyleCnt="0"/>
      <dgm:spPr/>
    </dgm:pt>
    <dgm:pt modelId="{ECCDADF1-25D5-43E5-9016-3CC549DA4521}" type="pres">
      <dgm:prSet presAssocID="{69EF15F3-1B93-4783-A103-CA4D65AC6585}" presName="padding1" presStyleCnt="0"/>
      <dgm:spPr/>
    </dgm:pt>
    <dgm:pt modelId="{6D03203B-A0CB-4305-9D64-BB79CF5F7BBB}" type="pres">
      <dgm:prSet presAssocID="{8B145A98-E792-49EA-AAE7-3637D2085297}" presName="linV" presStyleCnt="0"/>
      <dgm:spPr/>
    </dgm:pt>
    <dgm:pt modelId="{61D7D51B-744E-4EB3-AF5C-09F796362D8C}" type="pres">
      <dgm:prSet presAssocID="{8B145A98-E792-49EA-AAE7-3637D2085297}" presName="spVertical1" presStyleCnt="0"/>
      <dgm:spPr/>
    </dgm:pt>
    <dgm:pt modelId="{095B75EE-71FD-4677-952D-F3A6FB84DBAA}" type="pres">
      <dgm:prSet presAssocID="{8B145A98-E792-49EA-AAE7-3637D2085297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888A0FC0-E0F7-4965-9EDD-EDDF1C37EED8}" type="pres">
      <dgm:prSet presAssocID="{8B145A98-E792-49EA-AAE7-3637D2085297}" presName="spVertical2" presStyleCnt="0"/>
      <dgm:spPr/>
    </dgm:pt>
    <dgm:pt modelId="{C40A7D51-8888-40C3-995F-6A3299D51B1E}" type="pres">
      <dgm:prSet presAssocID="{8B145A98-E792-49EA-AAE7-3637D2085297}" presName="spVertical3" presStyleCnt="0"/>
      <dgm:spPr/>
    </dgm:pt>
    <dgm:pt modelId="{940B1711-9EA5-4EE6-A586-4B14404C1C9F}" type="pres">
      <dgm:prSet presAssocID="{69EF15F3-1B93-4783-A103-CA4D65AC6585}" presName="padding2" presStyleCnt="0"/>
      <dgm:spPr/>
    </dgm:pt>
    <dgm:pt modelId="{B43D2546-9541-4222-B33B-698CFF7D790A}" type="pres">
      <dgm:prSet presAssocID="{69EF15F3-1B93-4783-A103-CA4D65AC6585}" presName="negArrow" presStyleCnt="0"/>
      <dgm:spPr/>
    </dgm:pt>
    <dgm:pt modelId="{200E6200-07C6-44E2-BC7D-8025D6FCEB3C}" type="pres">
      <dgm:prSet presAssocID="{69EF15F3-1B93-4783-A103-CA4D65AC6585}" presName="backgroundArrow" presStyleLbl="node1" presStyleIdx="0" presStyleCnt="1" custLinFactNeighborX="212" custLinFactNeighborY="42391"/>
      <dgm:spPr/>
    </dgm:pt>
  </dgm:ptLst>
  <dgm:cxnLst>
    <dgm:cxn modelId="{F4011527-1187-4274-9051-563E879E6305}" type="presOf" srcId="{69EF15F3-1B93-4783-A103-CA4D65AC6585}" destId="{07510433-C911-4DFE-80CF-AD0C52433502}" srcOrd="0" destOrd="0" presId="urn:microsoft.com/office/officeart/2005/8/layout/hProcess3"/>
    <dgm:cxn modelId="{34B02359-DD5E-4A98-864D-63F6D2ED903D}" srcId="{69EF15F3-1B93-4783-A103-CA4D65AC6585}" destId="{8B145A98-E792-49EA-AAE7-3637D2085297}" srcOrd="0" destOrd="0" parTransId="{7E8BC5D5-ED18-45AF-B5D4-B15874F922B6}" sibTransId="{355F2E3C-1E43-48FE-9B05-5FBFB7727F43}"/>
    <dgm:cxn modelId="{D2C59DB7-4BFF-4551-AC6A-8C70D3E16E38}" type="presOf" srcId="{8B145A98-E792-49EA-AAE7-3637D2085297}" destId="{095B75EE-71FD-4677-952D-F3A6FB84DBAA}" srcOrd="0" destOrd="0" presId="urn:microsoft.com/office/officeart/2005/8/layout/hProcess3"/>
    <dgm:cxn modelId="{2B7B3C7F-57FF-465F-94AD-B3579A840F4C}" type="presParOf" srcId="{07510433-C911-4DFE-80CF-AD0C52433502}" destId="{87E861B5-1112-4C78-8B94-C7CCB3E0E8FE}" srcOrd="0" destOrd="0" presId="urn:microsoft.com/office/officeart/2005/8/layout/hProcess3"/>
    <dgm:cxn modelId="{BA613594-104C-46EF-8C82-DF82A9B4541D}" type="presParOf" srcId="{07510433-C911-4DFE-80CF-AD0C52433502}" destId="{54FFAA90-A5B2-4EC7-ACB6-F546B56F080E}" srcOrd="1" destOrd="0" presId="urn:microsoft.com/office/officeart/2005/8/layout/hProcess3"/>
    <dgm:cxn modelId="{7DBED74C-AA4E-4B21-A498-AEC41C05745D}" type="presParOf" srcId="{54FFAA90-A5B2-4EC7-ACB6-F546B56F080E}" destId="{ECCDADF1-25D5-43E5-9016-3CC549DA4521}" srcOrd="0" destOrd="0" presId="urn:microsoft.com/office/officeart/2005/8/layout/hProcess3"/>
    <dgm:cxn modelId="{0A6EFBD9-F8E2-4F5C-A403-3BCEEC061B37}" type="presParOf" srcId="{54FFAA90-A5B2-4EC7-ACB6-F546B56F080E}" destId="{6D03203B-A0CB-4305-9D64-BB79CF5F7BBB}" srcOrd="1" destOrd="0" presId="urn:microsoft.com/office/officeart/2005/8/layout/hProcess3"/>
    <dgm:cxn modelId="{0758C15F-74E5-44E9-B86E-A087CB41DBB9}" type="presParOf" srcId="{6D03203B-A0CB-4305-9D64-BB79CF5F7BBB}" destId="{61D7D51B-744E-4EB3-AF5C-09F796362D8C}" srcOrd="0" destOrd="0" presId="urn:microsoft.com/office/officeart/2005/8/layout/hProcess3"/>
    <dgm:cxn modelId="{C130D230-2FDE-4A2D-9B2C-EB23316B4C59}" type="presParOf" srcId="{6D03203B-A0CB-4305-9D64-BB79CF5F7BBB}" destId="{095B75EE-71FD-4677-952D-F3A6FB84DBAA}" srcOrd="1" destOrd="0" presId="urn:microsoft.com/office/officeart/2005/8/layout/hProcess3"/>
    <dgm:cxn modelId="{67FF31D5-507F-491C-A4B8-D7C43FB8E381}" type="presParOf" srcId="{6D03203B-A0CB-4305-9D64-BB79CF5F7BBB}" destId="{888A0FC0-E0F7-4965-9EDD-EDDF1C37EED8}" srcOrd="2" destOrd="0" presId="urn:microsoft.com/office/officeart/2005/8/layout/hProcess3"/>
    <dgm:cxn modelId="{D2B008D7-8761-4E3C-871E-01DC454103AD}" type="presParOf" srcId="{6D03203B-A0CB-4305-9D64-BB79CF5F7BBB}" destId="{C40A7D51-8888-40C3-995F-6A3299D51B1E}" srcOrd="3" destOrd="0" presId="urn:microsoft.com/office/officeart/2005/8/layout/hProcess3"/>
    <dgm:cxn modelId="{BACFF435-C7E2-48F7-A15D-B24B5EF5DA67}" type="presParOf" srcId="{54FFAA90-A5B2-4EC7-ACB6-F546B56F080E}" destId="{940B1711-9EA5-4EE6-A586-4B14404C1C9F}" srcOrd="2" destOrd="0" presId="urn:microsoft.com/office/officeart/2005/8/layout/hProcess3"/>
    <dgm:cxn modelId="{A613EBB6-1E33-440B-AF37-0C354B87592C}" type="presParOf" srcId="{54FFAA90-A5B2-4EC7-ACB6-F546B56F080E}" destId="{B43D2546-9541-4222-B33B-698CFF7D790A}" srcOrd="3" destOrd="0" presId="urn:microsoft.com/office/officeart/2005/8/layout/hProcess3"/>
    <dgm:cxn modelId="{209744A4-385D-49DE-8164-BFFD12D17083}" type="presParOf" srcId="{54FFAA90-A5B2-4EC7-ACB6-F546B56F080E}" destId="{200E6200-07C6-44E2-BC7D-8025D6FCEB3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E6200-07C6-44E2-BC7D-8025D6FCEB3C}">
      <dsp:nvSpPr>
        <dsp:cNvPr id="0" name=""/>
        <dsp:cNvSpPr/>
      </dsp:nvSpPr>
      <dsp:spPr>
        <a:xfrm>
          <a:off x="0" y="44474"/>
          <a:ext cx="4495800" cy="223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B75EE-71FD-4677-952D-F3A6FB84DBAA}">
      <dsp:nvSpPr>
        <dsp:cNvPr id="0" name=""/>
        <dsp:cNvSpPr/>
      </dsp:nvSpPr>
      <dsp:spPr>
        <a:xfrm>
          <a:off x="362649" y="580237"/>
          <a:ext cx="3683570" cy="11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14960" rIns="0" bIns="31496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OPERATORI</a:t>
          </a:r>
        </a:p>
      </dsp:txBody>
      <dsp:txXfrm>
        <a:off x="362649" y="580237"/>
        <a:ext cx="3683570" cy="111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E6200-07C6-44E2-BC7D-8025D6FCEB3C}">
      <dsp:nvSpPr>
        <dsp:cNvPr id="0" name=""/>
        <dsp:cNvSpPr/>
      </dsp:nvSpPr>
      <dsp:spPr>
        <a:xfrm>
          <a:off x="0" y="44474"/>
          <a:ext cx="4495800" cy="223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B75EE-71FD-4677-952D-F3A6FB84DBAA}">
      <dsp:nvSpPr>
        <dsp:cNvPr id="0" name=""/>
        <dsp:cNvSpPr/>
      </dsp:nvSpPr>
      <dsp:spPr>
        <a:xfrm>
          <a:off x="362649" y="580237"/>
          <a:ext cx="3683570" cy="11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14960" rIns="0" bIns="31496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OPERATORI</a:t>
          </a:r>
        </a:p>
      </dsp:txBody>
      <dsp:txXfrm>
        <a:off x="362649" y="580237"/>
        <a:ext cx="3683570" cy="1116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E6200-07C6-44E2-BC7D-8025D6FCEB3C}">
      <dsp:nvSpPr>
        <dsp:cNvPr id="0" name=""/>
        <dsp:cNvSpPr/>
      </dsp:nvSpPr>
      <dsp:spPr>
        <a:xfrm>
          <a:off x="0" y="44474"/>
          <a:ext cx="4495800" cy="223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B75EE-71FD-4677-952D-F3A6FB84DBAA}">
      <dsp:nvSpPr>
        <dsp:cNvPr id="0" name=""/>
        <dsp:cNvSpPr/>
      </dsp:nvSpPr>
      <dsp:spPr>
        <a:xfrm>
          <a:off x="362649" y="580237"/>
          <a:ext cx="3683570" cy="11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14960" rIns="0" bIns="31496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OPERATORI</a:t>
          </a:r>
        </a:p>
      </dsp:txBody>
      <dsp:txXfrm>
        <a:off x="362649" y="580237"/>
        <a:ext cx="3683570" cy="11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93AF2-285B-4FDD-BBAE-FBCAF4B20EDD}" type="datetimeFigureOut">
              <a:rPr lang="it-IT" smtClean="0"/>
              <a:t>11/11/2022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28F70-288D-47B2-B2CF-E8F5C86B2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2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D3047-256A-4791-9F5C-BBBE37685FA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49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D3047-256A-4791-9F5C-BBBE37685FA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85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>
            <a:extLst>
              <a:ext uri="{FF2B5EF4-FFF2-40B4-BE49-F238E27FC236}">
                <a16:creationId xmlns:a16="http://schemas.microsoft.com/office/drawing/2014/main" id="{E0D18160-D292-444E-855D-E2B6BF82BF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Segnaposto note 2">
            <a:extLst>
              <a:ext uri="{FF2B5EF4-FFF2-40B4-BE49-F238E27FC236}">
                <a16:creationId xmlns:a16="http://schemas.microsoft.com/office/drawing/2014/main" id="{1C53C3AC-39A1-4A4E-AE54-F2365551A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32772" name="Segnaposto numero diapositiva 3">
            <a:extLst>
              <a:ext uri="{FF2B5EF4-FFF2-40B4-BE49-F238E27FC236}">
                <a16:creationId xmlns:a16="http://schemas.microsoft.com/office/drawing/2014/main" id="{8DC680A7-2256-4A17-948C-131E2237F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E2814D-4FDF-4E1B-BDDB-099A13DE06E9}" type="slidenum">
              <a:rPr lang="it-IT" altLang="it-IT" sz="1200" smtClean="0"/>
              <a:pPr/>
              <a:t>6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392655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D8DD9A-B113-46DF-8BAB-8A90FF485108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38049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B9A88C-3D30-472A-BC32-3B12CCD3346B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3708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37E7B0-C592-4526-A168-FBAF9F3AB303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0786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D3047-256A-4791-9F5C-BBBE37685FA4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89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E3173B-25A8-70CE-94F7-0D12F6C01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21D88D7-1523-65E5-0C80-0626D48FC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C03B7B-5F39-6DC5-E350-56FEBCF5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8657-6FBB-4280-91ED-2C70B3E9D962}" type="datetimeFigureOut">
              <a:rPr lang="it-IT" smtClean="0"/>
              <a:t>11/11/2022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0AA40F-589A-9073-D2CC-510EB5DF3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7FD814-6CD7-C0BD-75DB-39E414E8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4008-ACE8-4A9A-9A82-5C02CBD0E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4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18ED0-05F9-B3FF-51CF-167A7B04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87C1F43-5CE3-9DB5-0B23-7239FB8B1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C52BF1-53DB-3FA8-A1FA-DC06CA692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8657-6FBB-4280-91ED-2C70B3E9D962}" type="datetimeFigureOut">
              <a:rPr lang="it-IT" smtClean="0"/>
              <a:t>11/11/2022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5C4743-EC36-E9BA-0301-390B8A75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5DB248-7135-5580-7C7C-7EFB8F1B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4008-ACE8-4A9A-9A82-5C02CBD0E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57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BE15B18-FF46-16B1-EE21-F1D7DB1CE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60A5C2-1EA6-CD1A-E294-F89FD0E60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1C4F05-F7DF-7BFA-3B9F-C888939C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8657-6FBB-4280-91ED-2C70B3E9D962}" type="datetimeFigureOut">
              <a:rPr lang="it-IT" smtClean="0"/>
              <a:t>11/11/2022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E77E31-A87B-9B13-131C-5D1E5190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6C8EDB-3495-8FB0-3A11-FB20D869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4008-ACE8-4A9A-9A82-5C02CBD0E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73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5B9AFF-9787-A81E-1703-0298874F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29087B-005B-35C3-8F67-276ACC6FA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60E462-5F85-952E-1BAB-47DDED6B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8657-6FBB-4280-91ED-2C70B3E9D962}" type="datetimeFigureOut">
              <a:rPr lang="it-IT" smtClean="0"/>
              <a:t>11/11/2022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E917C6-4712-D203-A3DF-FA2DA30D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12DBBB-EE90-DDD2-3332-ABBDFF8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4008-ACE8-4A9A-9A82-5C02CBD0E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26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5F3D62-A324-3F20-A443-0C59C8A59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02E72B9-7A57-93D7-3F49-8E0A92014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A95948-947F-1498-9FEA-9CB3AD0AD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8657-6FBB-4280-91ED-2C70B3E9D962}" type="datetimeFigureOut">
              <a:rPr lang="it-IT" smtClean="0"/>
              <a:t>11/11/2022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733A7B-0967-DDBF-5F7F-CBE50C59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457984-0566-71FC-1A40-60E10F6A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4008-ACE8-4A9A-9A82-5C02CBD0E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93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79F6D9-A380-20D6-C949-5C27BF0E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E39B16-869D-1B56-05E1-55D5503D9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808D11-88E2-DC05-84E9-3988D23E5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F799FDB-F9B0-EDD0-3D99-60E1D5BE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8657-6FBB-4280-91ED-2C70B3E9D962}" type="datetimeFigureOut">
              <a:rPr lang="it-IT" smtClean="0"/>
              <a:t>11/11/2022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975206-63BA-C71F-94CE-45C8C23B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584ECA-927C-345B-1115-AED4D53B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4008-ACE8-4A9A-9A82-5C02CBD0E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44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AD01AE-E33F-487B-31FB-51684017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C3D560-3A7C-015F-0FFF-91A77B26D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430774-AE60-1B6B-9E3F-E856AC8AE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D07BEC5-CB7A-4854-57DC-869C76C05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B9A5274-4CFC-65F6-5369-B0AB2D4C2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695CA8F-86CA-FB21-6756-6B928136C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8657-6FBB-4280-91ED-2C70B3E9D962}" type="datetimeFigureOut">
              <a:rPr lang="it-IT" smtClean="0"/>
              <a:t>11/11/2022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966C41C-2770-57D3-EC4A-A0696B6BF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6BBF6ED-703C-95E0-AE35-6DE469FB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4008-ACE8-4A9A-9A82-5C02CBD0E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8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44AF62-24C9-AB0A-824B-F103BE42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CC4CCF5-59F4-AC28-83EC-504706591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8657-6FBB-4280-91ED-2C70B3E9D962}" type="datetimeFigureOut">
              <a:rPr lang="it-IT" smtClean="0"/>
              <a:t>11/11/2022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D97E56C-DBC8-7F45-A8BC-1AC7C2DD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A3B325-9F19-083C-B049-E82E5182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4008-ACE8-4A9A-9A82-5C02CBD0E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63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5F2C3E1-8385-9145-0BD8-4BD873E5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8657-6FBB-4280-91ED-2C70B3E9D962}" type="datetimeFigureOut">
              <a:rPr lang="it-IT" smtClean="0"/>
              <a:t>11/11/2022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7F3D001-248E-1FD3-92CE-F4016729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65738B-2950-CF5E-E4E4-CA039B1C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4008-ACE8-4A9A-9A82-5C02CBD0E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30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604964-64B4-7498-5BB7-E915E25E1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4ECA10-05E1-997A-B7B2-3EC808D7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C0CC82-437D-9143-8FB4-6830D19F7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D7DD44-ED4E-1B0D-0B97-4AC0E488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8657-6FBB-4280-91ED-2C70B3E9D962}" type="datetimeFigureOut">
              <a:rPr lang="it-IT" smtClean="0"/>
              <a:t>11/11/2022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9B5AEF-678F-714E-B980-06E4538DB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4D4C0A-6160-36DA-5C37-A00623591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4008-ACE8-4A9A-9A82-5C02CBD0E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44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06CB63-D019-3537-83C3-01B40671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C7A5731-2013-1BAF-CB85-B36CED030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F52FED7-BC07-FD62-087F-8C8FA58D5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BC4D86-56FB-A9A8-61A3-299397D8B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8657-6FBB-4280-91ED-2C70B3E9D962}" type="datetimeFigureOut">
              <a:rPr lang="it-IT" smtClean="0"/>
              <a:t>11/11/2022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4F0973-2B32-B53B-9A74-52F8AFFDB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35D053-B068-B810-1025-788C5DCD5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4008-ACE8-4A9A-9A82-5C02CBD0E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02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58B7175-377F-0274-CCD6-68600B58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C490C6-232B-DBC2-7D7F-43A5FCA6D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1BE7AA-CBCF-732E-47D5-9C5CA88AC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88657-6FBB-4280-91ED-2C70B3E9D962}" type="datetimeFigureOut">
              <a:rPr lang="it-IT" smtClean="0"/>
              <a:t>11/11/2022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5296E7-3AA7-B900-14EC-FE9855233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18581F-2781-4CF6-E3DF-E2B53D7E4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84008-ACE8-4A9A-9A82-5C02CBD0E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09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ione.piemonte.it/governo/bollettino/abbonati/2020/05/attach/dgr_00847_1050_23122019.pd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2.aslcn1.it/assistenza-territoriale/salute-mentale/psicologia/centro-autismo-e-sindrome-di-asperger/piattaforma-pia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2.aslcn1.it/assistenza-territoriale/salute-mentale/psicologia/centro-autismo-e-sindrome-di-asperger/piattaforma-pia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lcn1.it/assistenza-territoriale/salute-mentale/psicologia/centro-autismo-e-sindrome-di-asperger/piattaforma-pia/moduli-di-formazione-online/iba-intervento-basato-sugli-antecedenti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lcn1.it/assistenza-territoriale/salute-mentale/psicologia/centro-autismo-e-sindrome-di-asperger/piattaforma-pia/moduli-di-formazione-online/m-modeling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://www.aslcn1.it/assistenza-territoriale/salute-mentale/psicologia/centro-autismo-e-sindrome-di-asperger/piattaforma-pia/moduli-di-formazione-online/pp-prompting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ismando.it/autsito/Slideshow/Mio_compagno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firm.fpg.unc.edu/peer-mediated-instruction-and-intervention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slcn1.it/assistenza-territoriale/salute-mentale/psicologia/centro-autismo-e-sindrome-di-asperger/" TargetMode="External"/><Relationship Id="rId2" Type="http://schemas.openxmlformats.org/officeDocument/2006/relationships/hyperlink" Target="mailto:autismo@aslcn1.i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A1555E87-D43B-9D9F-9991-73D791638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225" y="2554287"/>
            <a:ext cx="9144000" cy="2655887"/>
          </a:xfrm>
        </p:spPr>
        <p:txBody>
          <a:bodyPr>
            <a:noAutofit/>
          </a:bodyPr>
          <a:lstStyle/>
          <a:p>
            <a:r>
              <a:rPr lang="en-US" sz="3600" b="1" i="0" u="none" strike="noStrike" baseline="0" dirty="0">
                <a:solidFill>
                  <a:schemeClr val="accent1">
                    <a:lumMod val="75000"/>
                  </a:schemeClr>
                </a:solidFill>
              </a:rPr>
              <a:t>INCLUSIONE E AUTISMO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ASTI, 12 NOVEMBRE 2022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3200" b="1" i="0" u="none" strike="noStrike" baseline="0" dirty="0">
                <a:solidFill>
                  <a:srgbClr val="000000"/>
                </a:solidFill>
              </a:rPr>
              <a:t>Il bambino con autismo a scuola: collaborazione scuola-famiglia-servizi e ruolo dei </a:t>
            </a:r>
            <a:r>
              <a:rPr lang="en-US" sz="3200" b="1" i="0" u="none" strike="noStrike" baseline="0" dirty="0" err="1">
                <a:solidFill>
                  <a:srgbClr val="000000"/>
                </a:solidFill>
              </a:rPr>
              <a:t>compagni</a:t>
            </a:r>
            <a:endParaRPr lang="en-US" sz="3200" b="1" i="0" u="none" strike="noStrike" baseline="0" dirty="0">
              <a:solidFill>
                <a:srgbClr val="000000"/>
              </a:solidFill>
            </a:endParaRPr>
          </a:p>
          <a:p>
            <a:endParaRPr lang="it-IT" sz="32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50DBFBE-FC44-F863-0934-E679BF02D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71" y="0"/>
            <a:ext cx="9769854" cy="255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97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98CBCDC-E97A-DCD7-61CF-991449812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738189"/>
            <a:ext cx="9234464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it-IT" altLang="it-IT" sz="2800">
                <a:latin typeface="Arial" panose="020B0604020202020204" pitchFamily="34" charset="0"/>
              </a:rPr>
              <a:t>Obiettivi prioritari di tutti i servizi coinvolti nella rete sono: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343916D-9350-6F9D-BEF9-A3F93C77A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639" y="1603376"/>
            <a:ext cx="10044111" cy="37548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2800" b="1" dirty="0">
                <a:latin typeface="+mj-lt"/>
                <a:ea typeface="+mj-ea"/>
                <a:cs typeface="+mj-cs"/>
              </a:rPr>
              <a:t>il sostegno della famiglia </a:t>
            </a:r>
            <a:r>
              <a:rPr lang="it-IT" altLang="it-IT" sz="2800" dirty="0">
                <a:latin typeface="+mj-lt"/>
                <a:ea typeface="+mj-ea"/>
                <a:cs typeface="+mj-cs"/>
              </a:rPr>
              <a:t>….. </a:t>
            </a:r>
            <a:r>
              <a:rPr lang="it-IT" altLang="it-IT" sz="2800" b="1" dirty="0">
                <a:latin typeface="+mj-lt"/>
                <a:ea typeface="+mj-ea"/>
                <a:cs typeface="+mj-cs"/>
              </a:rPr>
              <a:t>L’alleanza terapeutica con la famiglia</a:t>
            </a:r>
            <a:r>
              <a:rPr lang="it-IT" altLang="it-IT" sz="2800" dirty="0">
                <a:latin typeface="+mj-lt"/>
                <a:ea typeface="+mj-ea"/>
                <a:cs typeface="+mj-cs"/>
              </a:rPr>
              <a:t>, la definizione congiunta di un percorso di vita, l’attenzione al contesto sono elementi imprescindibili nella definizione di ogni intervento.</a:t>
            </a:r>
          </a:p>
          <a:p>
            <a:pPr>
              <a:spcBef>
                <a:spcPct val="50000"/>
              </a:spcBef>
              <a:defRPr/>
            </a:pPr>
            <a:r>
              <a:rPr lang="it-IT" altLang="it-IT" sz="2800" b="1" dirty="0">
                <a:latin typeface="+mj-lt"/>
                <a:ea typeface="+mj-ea"/>
                <a:cs typeface="+mj-cs"/>
              </a:rPr>
              <a:t>l’inclusione scolastica e sociale</a:t>
            </a:r>
            <a:r>
              <a:rPr lang="it-IT" altLang="it-IT" sz="2800" dirty="0">
                <a:latin typeface="+mj-lt"/>
                <a:ea typeface="+mj-ea"/>
                <a:cs typeface="+mj-cs"/>
              </a:rPr>
              <a:t>: il raggiungimento della maggiore e migliore autonomia possibile … </a:t>
            </a:r>
            <a:r>
              <a:rPr lang="it-IT" altLang="it-IT" sz="2800" b="1" dirty="0">
                <a:latin typeface="+mj-lt"/>
                <a:ea typeface="+mj-ea"/>
                <a:cs typeface="+mj-cs"/>
              </a:rPr>
              <a:t>La scuola ed in particolare il lavoro svolto dagli insegnanti si configura quale intervento educativo/formativo inserito a tutti gli effetti nel progetto terapeutico e psico/educativo.</a:t>
            </a:r>
          </a:p>
        </p:txBody>
      </p:sp>
      <p:sp>
        <p:nvSpPr>
          <p:cNvPr id="23556" name="Rettangolo 3">
            <a:extLst>
              <a:ext uri="{FF2B5EF4-FFF2-40B4-BE49-F238E27FC236}">
                <a16:creationId xmlns:a16="http://schemas.microsoft.com/office/drawing/2014/main" id="{C48B7778-547E-402F-2535-7B4995D32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6308725"/>
            <a:ext cx="7602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it-IT" altLang="it-IT"/>
              <a:t>Deliberazione della Giunta Regionale 3 marzo 2014, n. 22-7178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>
            <a:extLst>
              <a:ext uri="{FF2B5EF4-FFF2-40B4-BE49-F238E27FC236}">
                <a16:creationId xmlns:a16="http://schemas.microsoft.com/office/drawing/2014/main" id="{12FC0723-0D6D-564B-29BB-B8F76EAEA8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79574" y="1577975"/>
            <a:ext cx="9121775" cy="2452688"/>
          </a:xfrm>
        </p:spPr>
        <p:txBody>
          <a:bodyPr>
            <a:noAutofit/>
          </a:bodyPr>
          <a:lstStyle/>
          <a:p>
            <a:pPr algn="l"/>
            <a:r>
              <a:rPr lang="it-IT" altLang="it-IT" sz="2800" b="1" dirty="0"/>
              <a:t>Tutti gli operatori che fanno parte del Nucleo, compresi gli insegnanti </a:t>
            </a:r>
            <a:r>
              <a:rPr lang="it-IT" altLang="it-IT" sz="2800" dirty="0"/>
              <a:t>che concorrono nella stesura del profilo di funzionamento completo, </a:t>
            </a:r>
            <a:r>
              <a:rPr lang="it-IT" altLang="it-IT" sz="2800" b="1" dirty="0"/>
              <a:t>dovranno essere puntualmente formati</a:t>
            </a:r>
            <a:r>
              <a:rPr lang="it-IT" altLang="it-IT" sz="2800" dirty="0"/>
              <a:t> secondo le indicazioni fornite dall’Accordo Stato-Regioni del 22.11.2012.</a:t>
            </a:r>
          </a:p>
        </p:txBody>
      </p:sp>
      <p:sp>
        <p:nvSpPr>
          <p:cNvPr id="24579" name="Rettangolo 2">
            <a:extLst>
              <a:ext uri="{FF2B5EF4-FFF2-40B4-BE49-F238E27FC236}">
                <a16:creationId xmlns:a16="http://schemas.microsoft.com/office/drawing/2014/main" id="{3B90D058-7093-92D6-337D-DF9CA3D1D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5338763"/>
            <a:ext cx="7602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it-IT" altLang="it-IT"/>
              <a:t>Deliberazione della Giunta Regionale 3 marzo 2014, n. 22-7178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tangolo 2">
            <a:extLst>
              <a:ext uri="{FF2B5EF4-FFF2-40B4-BE49-F238E27FC236}">
                <a16:creationId xmlns:a16="http://schemas.microsoft.com/office/drawing/2014/main" id="{1EC96DB9-4277-53B9-8D92-112BA3399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2222501"/>
            <a:ext cx="778668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it-IT" altLang="it-IT" sz="2100" b="1"/>
              <a:t>Deliberazione della Giunta Regionale 29 novembre 2016, n. 2-4286</a:t>
            </a:r>
          </a:p>
          <a:p>
            <a:endParaRPr lang="it-IT" altLang="it-IT" sz="2100" i="1"/>
          </a:p>
          <a:p>
            <a:r>
              <a:rPr lang="it-IT" altLang="it-IT" sz="2100" i="1"/>
              <a:t>D.G.R. 26-1653 del 29-6-2015. Intervento regionale a sostegno della cura dei pazienti cronici con particolare riferimento ai disturbi dello spettro autistico. </a:t>
            </a:r>
            <a:r>
              <a:rPr lang="it-IT" altLang="it-IT" sz="2100" b="1" i="1"/>
              <a:t>Progetto integrato: Disturbi dello spettro autistico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tangolo 2">
            <a:extLst>
              <a:ext uri="{FF2B5EF4-FFF2-40B4-BE49-F238E27FC236}">
                <a16:creationId xmlns:a16="http://schemas.microsoft.com/office/drawing/2014/main" id="{E3E1F50F-D4E7-C6D3-DE24-CE5453AC5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2349500"/>
            <a:ext cx="7035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it-IT" altLang="it-IT" b="1"/>
              <a:t>FASE 1. INDIVIDUAZIONE PRECOCE</a:t>
            </a:r>
            <a:endParaRPr lang="it-IT" altLang="it-IT"/>
          </a:p>
          <a:p>
            <a:r>
              <a:rPr lang="it-IT" altLang="it-IT" b="1"/>
              <a:t>FASE 2. INVIO AL SERVIZIO SPECIALISTICO E FASE DI ACCOGLIENZA</a:t>
            </a:r>
            <a:endParaRPr lang="it-IT" altLang="it-IT"/>
          </a:p>
          <a:p>
            <a:r>
              <a:rPr lang="it-IT" altLang="it-IT" b="1"/>
              <a:t> </a:t>
            </a:r>
            <a:endParaRPr lang="it-IT" altLang="it-IT"/>
          </a:p>
          <a:p>
            <a:r>
              <a:rPr lang="it-IT" altLang="it-IT" b="1"/>
              <a:t>FASE 3 LA VALUTAZIONE CLINICA MULTIPROFESSIONALE</a:t>
            </a:r>
            <a:endParaRPr lang="it-IT" altLang="it-IT"/>
          </a:p>
          <a:p>
            <a:r>
              <a:rPr lang="it-IT" altLang="it-IT" b="1"/>
              <a:t>FASE 4. RESTITUZIONE DELLA DIAGNOSI</a:t>
            </a:r>
          </a:p>
          <a:p>
            <a:endParaRPr lang="it-IT" altLang="it-IT" b="1"/>
          </a:p>
          <a:p>
            <a:r>
              <a:rPr lang="it-IT" altLang="it-IT" b="1"/>
              <a:t>FASE 5. LA VALUTAZIONE FUNZIONALE</a:t>
            </a:r>
          </a:p>
          <a:p>
            <a:endParaRPr lang="it-IT" altLang="it-IT"/>
          </a:p>
          <a:p>
            <a:r>
              <a:rPr lang="it-IT" altLang="it-IT" b="1"/>
              <a:t>FASE 6. IL TRATTAMENTO</a:t>
            </a:r>
          </a:p>
          <a:p>
            <a:endParaRPr lang="it-IT" altLang="it-IT"/>
          </a:p>
          <a:p>
            <a:r>
              <a:rPr lang="it-IT" altLang="it-IT" b="1"/>
              <a:t>FASE 7. PASSAGGIO DAI SERVIZI PER L’ETÀ EVOLUTIVA AI SERVIZI PER L’ETÀ ADULTA</a:t>
            </a:r>
            <a:endParaRPr lang="it-IT" altLang="it-IT"/>
          </a:p>
        </p:txBody>
      </p:sp>
      <p:sp>
        <p:nvSpPr>
          <p:cNvPr id="27651" name="CasellaDiTesto 4">
            <a:extLst>
              <a:ext uri="{FF2B5EF4-FFF2-40B4-BE49-F238E27FC236}">
                <a16:creationId xmlns:a16="http://schemas.microsoft.com/office/drawing/2014/main" id="{F369D2F3-C949-3A77-E363-809194405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1125538"/>
            <a:ext cx="7291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it-IT" altLang="it-IT" sz="2400" b="1"/>
              <a:t>Il </a:t>
            </a:r>
            <a:r>
              <a:rPr lang="it-IT" altLang="it-IT" sz="2400" b="1" i="1"/>
              <a:t>Percorso Autismo </a:t>
            </a:r>
            <a:r>
              <a:rPr lang="it-IT" altLang="it-IT" sz="2400" b="1"/>
              <a:t>della </a:t>
            </a:r>
          </a:p>
          <a:p>
            <a:pPr algn="ctr"/>
            <a:r>
              <a:rPr lang="it-IT" altLang="it-IT" sz="2400" b="1"/>
              <a:t>Regione Piemonte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tangolo 1">
            <a:extLst>
              <a:ext uri="{FF2B5EF4-FFF2-40B4-BE49-F238E27FC236}">
                <a16:creationId xmlns:a16="http://schemas.microsoft.com/office/drawing/2014/main" id="{9D64D235-2DA0-7E77-5328-F81C748EE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01" y="2006601"/>
            <a:ext cx="828357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it-IT" altLang="it-IT" sz="2400" b="1" dirty="0"/>
              <a:t>Modalità di conduzione e intensità del trattamento sanitario</a:t>
            </a:r>
            <a:endParaRPr lang="it-IT" altLang="it-IT" sz="2400" dirty="0"/>
          </a:p>
          <a:p>
            <a:r>
              <a:rPr lang="it-IT" altLang="it-IT" sz="2400" dirty="0"/>
              <a:t> </a:t>
            </a:r>
          </a:p>
          <a:p>
            <a:r>
              <a:rPr lang="it-IT" altLang="it-IT" sz="2400" dirty="0"/>
              <a:t>Il </a:t>
            </a:r>
            <a:r>
              <a:rPr lang="it-IT" altLang="it-IT" sz="2400" i="1" dirty="0"/>
              <a:t>trattamento precoce</a:t>
            </a:r>
            <a:r>
              <a:rPr lang="it-IT" altLang="it-IT" sz="2400" dirty="0"/>
              <a:t>, in particolare quello rivolto a bambini che non frequentano ancora la scuola dell’infanzia, si connota come </a:t>
            </a:r>
            <a:r>
              <a:rPr lang="it-IT" altLang="it-IT" sz="2400" i="1" dirty="0"/>
              <a:t>trattamento sanitario</a:t>
            </a:r>
            <a:r>
              <a:rPr lang="it-IT" altLang="it-IT" sz="2400" dirty="0"/>
              <a:t>. Il trattamento nelle fasce d’età successive all’inserimento nella scuola dell’infanzia, va inteso come </a:t>
            </a:r>
            <a:r>
              <a:rPr lang="it-IT" altLang="it-IT" sz="2400" i="1" dirty="0"/>
              <a:t>trattamento integrato</a:t>
            </a:r>
            <a:r>
              <a:rPr lang="it-IT" altLang="it-IT" sz="240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ttangolo 1">
            <a:extLst>
              <a:ext uri="{FF2B5EF4-FFF2-40B4-BE49-F238E27FC236}">
                <a16:creationId xmlns:a16="http://schemas.microsoft.com/office/drawing/2014/main" id="{0D581B46-DD9C-8038-62B4-38CB21118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2" y="1970088"/>
            <a:ext cx="76088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it-IT" altLang="it-IT" sz="2400" b="1" dirty="0"/>
              <a:t>6.2 Trattamento Integrato</a:t>
            </a:r>
          </a:p>
          <a:p>
            <a:endParaRPr lang="it-IT" altLang="it-IT" sz="2400" dirty="0"/>
          </a:p>
          <a:p>
            <a:r>
              <a:rPr lang="it-IT" altLang="it-IT" sz="2400" dirty="0"/>
              <a:t>Il trattamento integrato comprende le attività abilitative sanitarie e le attività educative effettuate dai genitori, dagli insegnanti e dagli operatori socio sanitari, opportunamente formati e supervisionati.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ttangolo 1">
            <a:extLst>
              <a:ext uri="{FF2B5EF4-FFF2-40B4-BE49-F238E27FC236}">
                <a16:creationId xmlns:a16="http://schemas.microsoft.com/office/drawing/2014/main" id="{09DFC9B6-8193-9A49-282D-8F648EB9F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2" y="2093914"/>
            <a:ext cx="821213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it-IT" altLang="it-IT" sz="2400" dirty="0"/>
              <a:t>Le attività educative condotte dai genitori e supervisionate da personale sanitario esperto vanno considerate a tutti gli effetti all’interno del monte ore del </a:t>
            </a:r>
            <a:r>
              <a:rPr lang="it-IT" altLang="it-IT" sz="2400" i="1" dirty="0"/>
              <a:t>trattamento integrato</a:t>
            </a:r>
            <a:r>
              <a:rPr lang="it-IT" altLang="it-IT" sz="2400" dirty="0"/>
              <a:t>. Il trattamento integrato comprende le attività educative condotte a scuola: gli insegnanti e gli assistenti devono essere formati sull’autismo e sulle strategie di intervento educativo specifiche.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sellaDiTesto 2">
            <a:extLst>
              <a:ext uri="{FF2B5EF4-FFF2-40B4-BE49-F238E27FC236}">
                <a16:creationId xmlns:a16="http://schemas.microsoft.com/office/drawing/2014/main" id="{D6F259E2-F8E1-ED6F-8434-E0B734DF7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7" y="1665289"/>
            <a:ext cx="862488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it-IT" altLang="it-IT" sz="2400" dirty="0"/>
              <a:t>La formazione degli insegnanti deve essere garantita dal sistema scolastico; gli insegnanti possono inoltre fare riferimento agli Sportelli Autismo del proprio territorio istituiti dal MIUR.</a:t>
            </a:r>
          </a:p>
          <a:p>
            <a:endParaRPr lang="it-IT" altLang="it-IT" sz="2400" dirty="0"/>
          </a:p>
          <a:p>
            <a:r>
              <a:rPr lang="it-IT" altLang="it-IT" sz="2400" dirty="0"/>
              <a:t>Il monte ore del trattamento integrato, nei casi di bambini con insegnante di sostegno ed eventuale assistente comunale, deve comprendere le ore di intervento educativo individualizzato effettuate a scuola.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F515A2-4B4B-70BD-29CC-209876BB5F54}"/>
              </a:ext>
            </a:extLst>
          </p:cNvPr>
          <p:cNvSpPr txBox="1"/>
          <p:nvPr/>
        </p:nvSpPr>
        <p:spPr>
          <a:xfrm>
            <a:off x="1123950" y="4391710"/>
            <a:ext cx="97726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/>
              <a:t>https://www.regione.piemonte.it/web/sites/default/files/media/documenti/2022-04/linee_dindirizzo_autismo.pdf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4D483F-ED70-3AA6-D581-E92B72D5E8ED}"/>
              </a:ext>
            </a:extLst>
          </p:cNvPr>
          <p:cNvSpPr txBox="1"/>
          <p:nvPr/>
        </p:nvSpPr>
        <p:spPr>
          <a:xfrm>
            <a:off x="1943099" y="896035"/>
            <a:ext cx="84677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/>
              <a:t>Linee di indirizzo pedagogiche per l'inclusione degli allievi con Disturbo dello Spettro Autistico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068F604-F77F-3535-326C-D65A9E5CE16C}"/>
              </a:ext>
            </a:extLst>
          </p:cNvPr>
          <p:cNvSpPr/>
          <p:nvPr/>
        </p:nvSpPr>
        <p:spPr>
          <a:xfrm>
            <a:off x="588330" y="2353415"/>
            <a:ext cx="110171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REGIONE PIEMONTE BU5 30/01/2020 Deliberazione della Giunta Regionale 23 dicembre 2019, n. 1-847 Approvazione delle "</a:t>
            </a:r>
            <a:r>
              <a:rPr lang="it-IT" sz="2000" b="1" dirty="0"/>
              <a:t>Linee di indirizzo pedagogiche per l'inclusione degli allievi con Disturbo dello Spettro Autistico</a:t>
            </a:r>
            <a:r>
              <a:rPr lang="it-IT" sz="2000" dirty="0"/>
              <a:t>" in conformità con la D.G.R. 2-4286 del 29 novembre 2016.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D230D2C-4308-A86B-0692-669099FB0A37}"/>
              </a:ext>
            </a:extLst>
          </p:cNvPr>
          <p:cNvSpPr/>
          <p:nvPr/>
        </p:nvSpPr>
        <p:spPr>
          <a:xfrm>
            <a:off x="748129" y="3586061"/>
            <a:ext cx="10582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2"/>
              </a:rPr>
              <a:t>http://www.regione.piemonte.it/governo/bollettino/abbonati/2020/05/attach/dgr_00847_1050_23122019.pdf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5862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46380" y="687152"/>
            <a:ext cx="112788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Che cosa sono le </a:t>
            </a:r>
          </a:p>
          <a:p>
            <a:pPr algn="ctr"/>
            <a:r>
              <a:rPr lang="it-IT" sz="3200" dirty="0"/>
              <a:t>Linee di indirizzo pedagogiche per gli allievi con Disturbi dello Spettro Autistico? A chi sono rivolte? </a:t>
            </a:r>
          </a:p>
          <a:p>
            <a:endParaRPr lang="it-IT" sz="2400" dirty="0"/>
          </a:p>
          <a:p>
            <a:r>
              <a:rPr lang="it-IT" sz="2400" dirty="0"/>
              <a:t>Il documento denominato “Linee di Indirizzo Pedagogiche per i Disturbi dello Spettro Autistico” è stato pensato come una sorta di sintetico manuale, per fornire a tutti i docenti di ogni ordine di scuola alcune indicazioni essenziali e generali, di carattere educativo, didattico e strategico, a supporto dei processi inclusivi nelle classi e nelle scuole con allievi con Disturbi dello Spettro Autistico (ASD).</a:t>
            </a:r>
          </a:p>
        </p:txBody>
      </p:sp>
      <p:sp>
        <p:nvSpPr>
          <p:cNvPr id="4" name="Rettangolo 3"/>
          <p:cNvSpPr/>
          <p:nvPr/>
        </p:nvSpPr>
        <p:spPr>
          <a:xfrm>
            <a:off x="419100" y="5186198"/>
            <a:ext cx="11601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Le Linee favoriscono la presa in carico condivisa degli allievi con ASD da parte di tutta la comunità scolastica. L’inclusione è diritto e responsabilità di tutti. </a:t>
            </a:r>
          </a:p>
        </p:txBody>
      </p:sp>
    </p:spTree>
    <p:extLst>
      <p:ext uri="{BB962C8B-B14F-4D97-AF65-F5344CB8AC3E}">
        <p14:creationId xmlns:p14="http://schemas.microsoft.com/office/powerpoint/2010/main" val="92370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4E87F2-A9C2-42F3-A1C0-549E6B81B762}"/>
              </a:ext>
            </a:extLst>
          </p:cNvPr>
          <p:cNvSpPr txBox="1"/>
          <p:nvPr/>
        </p:nvSpPr>
        <p:spPr>
          <a:xfrm>
            <a:off x="2671281" y="2211425"/>
            <a:ext cx="6739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centralità dell’intervento educativo </a:t>
            </a:r>
          </a:p>
        </p:txBody>
      </p:sp>
    </p:spTree>
    <p:extLst>
      <p:ext uri="{BB962C8B-B14F-4D97-AF65-F5344CB8AC3E}">
        <p14:creationId xmlns:p14="http://schemas.microsoft.com/office/powerpoint/2010/main" val="2013364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94569" y="5925390"/>
            <a:ext cx="5394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https://www.eduiss.it/course/index.php?categoryid=58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55" y="343213"/>
            <a:ext cx="9585354" cy="539176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763480" y="257452"/>
            <a:ext cx="9694415" cy="639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943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862139" y="4868864"/>
            <a:ext cx="80359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21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PRATICHE EDUCATIVE BASATE SULLE EVIDENZE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316163" y="1773238"/>
            <a:ext cx="6767512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L’INTERVENTO EDUCATIVO E LA DIDATTICA NEL CASO DI UN ALUNNO CON AUTISMO RICHIEDE LA CONOSCENZA DELLE PRATICHE EDUCATIVE CHE SI SONO DIMOSTRATE EFFICACI CON QUESTI ALUNNI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316164" y="3533775"/>
            <a:ext cx="71278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FERMO RESTANDO CHE L’INTERVENTO DEVE ESSERE INDIVIDUALIZZATO, DEVONO ESSERE CONOSCIUTE LE</a:t>
            </a:r>
          </a:p>
        </p:txBody>
      </p:sp>
    </p:spTree>
    <p:extLst>
      <p:ext uri="{BB962C8B-B14F-4D97-AF65-F5344CB8AC3E}">
        <p14:creationId xmlns:p14="http://schemas.microsoft.com/office/powerpoint/2010/main" val="13279472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328737" y="731839"/>
            <a:ext cx="9825037" cy="224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2800"/>
              <a:t>Le </a:t>
            </a:r>
            <a:r>
              <a:rPr lang="it-IT" altLang="it-IT" sz="2800" b="1"/>
              <a:t>pratiche educative evidence-based </a:t>
            </a:r>
            <a:r>
              <a:rPr lang="it-IT" altLang="it-IT" sz="2800"/>
              <a:t>che possono essere impiegate nell’intervento con bambino con autismo sono diverse e sono state descritte in molti lavori. Un riferimento utile è il volume 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31950" y="3690939"/>
            <a:ext cx="6178550" cy="197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altLang="it-IT" sz="1500">
                <a:latin typeface="Calibri" panose="020F0502020204030204" pitchFamily="34" charset="0"/>
                <a:cs typeface="Calibri" panose="020F0502020204030204" pitchFamily="34" charset="0"/>
              </a:rPr>
              <a:t>Steinbrenner, J. R., Hume, K., Odom, S. L., Morin, K. L., Nowell, S. W., Tomaszewski, B., Szendrey, S., McIntyre, N. S., Yücesoy-Özkan, S., &amp; Savage, M. N. (2020).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altLang="it-IT" sz="1500" b="1">
                <a:latin typeface="Calibri" panose="020F0502020204030204" pitchFamily="34" charset="0"/>
                <a:cs typeface="Calibri" panose="020F0502020204030204" pitchFamily="34" charset="0"/>
              </a:rPr>
              <a:t>Evidence-based practices for children, youth, and young adults with Autism</a:t>
            </a:r>
            <a:r>
              <a:rPr lang="en-US" altLang="it-IT" sz="15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altLang="it-IT" sz="1500">
                <a:latin typeface="Calibri" panose="020F0502020204030204" pitchFamily="34" charset="0"/>
                <a:cs typeface="Calibri" panose="020F0502020204030204" pitchFamily="34" charset="0"/>
              </a:rPr>
              <a:t>The University of North Carolina at Chapel Hill, Frank Porter Graham Child Development Institute, National Clearinghouse on Autism Evidence and Practice Review Team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78201"/>
            <a:ext cx="2003425" cy="2601913"/>
          </a:xfrm>
          <a:prstGeom prst="rect">
            <a:avLst/>
          </a:prstGeom>
          <a:noFill/>
          <a:ln w="9360" cap="flat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9612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2071689" y="863601"/>
            <a:ext cx="7577137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2100" dirty="0"/>
              <a:t>Il gruppo che ha lavorato a questo Report, dopo la prima edizione del 2014, ha messo a punto il portale </a:t>
            </a:r>
            <a:r>
              <a:rPr lang="it-IT" altLang="it-IT" sz="2100" dirty="0">
                <a:solidFill>
                  <a:srgbClr val="002060"/>
                </a:solidFill>
              </a:rPr>
              <a:t>https://afirm.fpg.unc.edu/ </a:t>
            </a:r>
            <a:r>
              <a:rPr lang="it-IT" altLang="it-IT" sz="2100" dirty="0"/>
              <a:t>dove possono essere approfondite, anche attraverso moduli formativi on-line </a:t>
            </a:r>
            <a:r>
              <a:rPr lang="it-IT" altLang="it-IT" sz="2100" b="1" dirty="0">
                <a:solidFill>
                  <a:srgbClr val="262626"/>
                </a:solidFill>
              </a:rPr>
              <a:t>27 </a:t>
            </a:r>
            <a:r>
              <a:rPr lang="it-IT" altLang="it-IT" sz="2100" b="1" dirty="0" err="1">
                <a:solidFill>
                  <a:srgbClr val="262626"/>
                </a:solidFill>
              </a:rPr>
              <a:t>evidence-based</a:t>
            </a:r>
            <a:r>
              <a:rPr lang="it-IT" altLang="it-IT" sz="2100" b="1" dirty="0">
                <a:solidFill>
                  <a:srgbClr val="262626"/>
                </a:solidFill>
              </a:rPr>
              <a:t> practices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208089" y="4321176"/>
            <a:ext cx="9964736" cy="41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2100"/>
              <a:t>Una parte di questi moduli è stata </a:t>
            </a:r>
            <a:r>
              <a:rPr lang="it-IT" altLang="it-IT" sz="2100" b="1"/>
              <a:t>tradotta</a:t>
            </a:r>
            <a:r>
              <a:rPr lang="it-IT" altLang="it-IT" sz="2100"/>
              <a:t> ed è disponibile al sito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2922589"/>
            <a:ext cx="4872038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52476" y="5359399"/>
            <a:ext cx="1123950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it-IT" altLang="it-IT" sz="2000" dirty="0">
                <a:solidFill>
                  <a:srgbClr val="8F8256"/>
                </a:solidFill>
                <a:hlinkClick r:id="rId4"/>
              </a:rPr>
              <a:t>http://www2.aslcn1.it/assistenza-territoriale/salute-mentale/psicologia/centro-autismo-e-sindrome-di-asperger/piattaforma-pia/</a:t>
            </a:r>
          </a:p>
        </p:txBody>
      </p:sp>
    </p:spTree>
    <p:extLst>
      <p:ext uri="{BB962C8B-B14F-4D97-AF65-F5344CB8AC3E}">
        <p14:creationId xmlns:p14="http://schemas.microsoft.com/office/powerpoint/2010/main" val="23376453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3BF4C01F-F9C7-4347-B543-BB7C00B4B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4433888"/>
            <a:ext cx="144621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0A3DD5-A060-435D-9405-35163F9DDA49}"/>
              </a:ext>
            </a:extLst>
          </p:cNvPr>
          <p:cNvSpPr txBox="1"/>
          <p:nvPr/>
        </p:nvSpPr>
        <p:spPr>
          <a:xfrm>
            <a:off x="4865688" y="1944689"/>
            <a:ext cx="4011612" cy="27584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  <a:defRPr/>
            </a:pPr>
            <a:r>
              <a:rPr lang="it-IT" sz="1575" dirty="0"/>
              <a:t>AC - Analisi del Compito </a:t>
            </a:r>
          </a:p>
          <a:p>
            <a:pPr marL="257175" indent="-257175">
              <a:buFont typeface="Wingdings" panose="05000000000000000000" pitchFamily="2" charset="2"/>
              <a:buChar char="Ø"/>
              <a:defRPr/>
            </a:pPr>
            <a:r>
              <a:rPr lang="it-IT" sz="1575" dirty="0"/>
              <a:t>IBA - Intervento Basato sugli Antecedenti</a:t>
            </a:r>
          </a:p>
          <a:p>
            <a:pPr marL="257175" indent="-257175">
              <a:buFont typeface="Wingdings" panose="05000000000000000000" pitchFamily="2" charset="2"/>
              <a:buChar char="Ø"/>
              <a:defRPr/>
            </a:pPr>
            <a:r>
              <a:rPr lang="it-IT" sz="1575" dirty="0"/>
              <a:t>IIST-Insegnamento e Intervento Supportato dalla Tecnologia </a:t>
            </a:r>
          </a:p>
          <a:p>
            <a:pPr marL="257175" indent="-257175">
              <a:buFont typeface="Wingdings" panose="05000000000000000000" pitchFamily="2" charset="2"/>
              <a:buChar char="Ø"/>
              <a:defRPr/>
            </a:pPr>
            <a:r>
              <a:rPr lang="it-IT" sz="1575" dirty="0"/>
              <a:t>IMP-Intervento Mediato dai Pari </a:t>
            </a:r>
          </a:p>
          <a:p>
            <a:pPr marL="257175" indent="-257175">
              <a:buFont typeface="Wingdings" panose="05000000000000000000" pitchFamily="2" charset="2"/>
              <a:buChar char="Ø"/>
              <a:defRPr/>
            </a:pPr>
            <a:r>
              <a:rPr lang="it-IT" sz="1575" dirty="0"/>
              <a:t>IN - Interventi Naturalistici </a:t>
            </a:r>
          </a:p>
          <a:p>
            <a:pPr marL="257175" indent="-257175">
              <a:buFont typeface="Wingdings" panose="05000000000000000000" pitchFamily="2" charset="2"/>
              <a:buChar char="Ø"/>
              <a:defRPr/>
            </a:pPr>
            <a:r>
              <a:rPr lang="it-IT" sz="1575" dirty="0"/>
              <a:t>M - </a:t>
            </a:r>
            <a:r>
              <a:rPr lang="it-IT" sz="1575" dirty="0" err="1"/>
              <a:t>Modeling</a:t>
            </a:r>
            <a:r>
              <a:rPr lang="it-IT" sz="1575" dirty="0"/>
              <a:t> </a:t>
            </a:r>
          </a:p>
          <a:p>
            <a:pPr marL="257175" indent="-257175">
              <a:buFont typeface="Wingdings" panose="05000000000000000000" pitchFamily="2" charset="2"/>
              <a:buChar char="Ø"/>
              <a:defRPr/>
            </a:pPr>
            <a:r>
              <a:rPr lang="it-IT" sz="1575" dirty="0"/>
              <a:t>NS- Narrazioni Sociali </a:t>
            </a:r>
          </a:p>
          <a:p>
            <a:pPr marL="257175" indent="-257175">
              <a:buFont typeface="Wingdings" panose="05000000000000000000" pitchFamily="2" charset="2"/>
              <a:buChar char="Ø"/>
              <a:defRPr/>
            </a:pPr>
            <a:r>
              <a:rPr lang="it-IT" sz="1575" dirty="0"/>
              <a:t>PP - </a:t>
            </a:r>
            <a:r>
              <a:rPr lang="it-IT" sz="1575" dirty="0" err="1"/>
              <a:t>Prompting</a:t>
            </a:r>
            <a:r>
              <a:rPr lang="it-IT" sz="1575" dirty="0"/>
              <a:t> </a:t>
            </a:r>
          </a:p>
          <a:p>
            <a:pPr marL="257175" indent="-257175">
              <a:buFont typeface="Wingdings" panose="05000000000000000000" pitchFamily="2" charset="2"/>
              <a:buChar char="Ø"/>
              <a:defRPr/>
            </a:pPr>
            <a:r>
              <a:rPr lang="it-IT" sz="1575" dirty="0"/>
              <a:t>SC – Scripting </a:t>
            </a:r>
          </a:p>
          <a:p>
            <a:pPr marL="257175" indent="-257175">
              <a:buFont typeface="Wingdings" panose="05000000000000000000" pitchFamily="2" charset="2"/>
              <a:buChar char="Ø"/>
              <a:defRPr/>
            </a:pPr>
            <a:r>
              <a:rPr lang="it-IT" sz="1575" dirty="0"/>
              <a:t>SV - Supporto Visivo</a:t>
            </a:r>
          </a:p>
        </p:txBody>
      </p:sp>
      <p:sp>
        <p:nvSpPr>
          <p:cNvPr id="88069" name="Rettangolo 6">
            <a:extLst>
              <a:ext uri="{FF2B5EF4-FFF2-40B4-BE49-F238E27FC236}">
                <a16:creationId xmlns:a16="http://schemas.microsoft.com/office/drawing/2014/main" id="{063947C6-61F9-42DB-8E3F-57907ECF3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13" y="1382713"/>
            <a:ext cx="5783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>
                <a:ea typeface="MS PGothic" panose="020B0600070205080204" pitchFamily="34" charset="-128"/>
              </a:rPr>
              <a:t>Moduli AFIRM che sono stati finora tradotti</a:t>
            </a:r>
          </a:p>
        </p:txBody>
      </p:sp>
      <p:pic>
        <p:nvPicPr>
          <p:cNvPr id="88070" name="Immagine 7">
            <a:extLst>
              <a:ext uri="{FF2B5EF4-FFF2-40B4-BE49-F238E27FC236}">
                <a16:creationId xmlns:a16="http://schemas.microsoft.com/office/drawing/2014/main" id="{E5D478AD-27F9-4590-889A-B6F3661C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4" y="1211264"/>
            <a:ext cx="17748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B6DE23CB-FB14-3450-1D02-983A07CB1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599" y="5235574"/>
            <a:ext cx="7772401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it-IT" altLang="it-IT" sz="2000" dirty="0">
                <a:solidFill>
                  <a:srgbClr val="8F8256"/>
                </a:solidFill>
                <a:hlinkClick r:id="rId4"/>
              </a:rPr>
              <a:t>http://www2.aslcn1.it/assistenza-territoriale/salute-mentale/psicologia/centro-autismo-e-sindrome-di-asperger/piattaforma-pia/</a:t>
            </a:r>
          </a:p>
        </p:txBody>
      </p:sp>
    </p:spTree>
    <p:extLst>
      <p:ext uri="{BB962C8B-B14F-4D97-AF65-F5344CB8AC3E}">
        <p14:creationId xmlns:p14="http://schemas.microsoft.com/office/powerpoint/2010/main" val="2657911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CBAEAF-6EF1-456C-AEE2-E770D32BE3BA}"/>
              </a:ext>
            </a:extLst>
          </p:cNvPr>
          <p:cNvSpPr txBox="1"/>
          <p:nvPr/>
        </p:nvSpPr>
        <p:spPr>
          <a:xfrm>
            <a:off x="981074" y="1038225"/>
            <a:ext cx="9972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La conduzione di un trattamento psicoeducativo prevede l’utilizzo di diverse di queste pratiche educative. Considerando l’età dei bambini del nostro progetto e la necessità di fornire una formazione di base ai genitori che condurranno gli interventi con la consulenza in remoto degli operatori, ho selezionato le seguenti </a:t>
            </a:r>
            <a:r>
              <a:rPr lang="it-IT" sz="2400" b="1" dirty="0"/>
              <a:t>pratiche educative </a:t>
            </a:r>
            <a:r>
              <a:rPr lang="it-IT" sz="2400" b="1" dirty="0" err="1"/>
              <a:t>evidence-based</a:t>
            </a:r>
            <a:r>
              <a:rPr lang="it-IT" sz="2400" b="1" dirty="0"/>
              <a:t> </a:t>
            </a:r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564F38-A32B-4AB1-BD63-0FE99162FCCA}"/>
              </a:ext>
            </a:extLst>
          </p:cNvPr>
          <p:cNvSpPr txBox="1"/>
          <p:nvPr/>
        </p:nvSpPr>
        <p:spPr>
          <a:xfrm>
            <a:off x="1390650" y="3638550"/>
            <a:ext cx="9277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Queste pratiche dovrebbero essere conosciute dagli operatori e trasmesse nei loro tratti essenziali ed operativi, ai genitori</a:t>
            </a:r>
          </a:p>
        </p:txBody>
      </p:sp>
    </p:spTree>
    <p:extLst>
      <p:ext uri="{BB962C8B-B14F-4D97-AF65-F5344CB8AC3E}">
        <p14:creationId xmlns:p14="http://schemas.microsoft.com/office/powerpoint/2010/main" val="461027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54760C-02FB-6B2E-1DAC-FE2F0C6CC031}"/>
              </a:ext>
            </a:extLst>
          </p:cNvPr>
          <p:cNvSpPr txBox="1"/>
          <p:nvPr/>
        </p:nvSpPr>
        <p:spPr>
          <a:xfrm>
            <a:off x="2257425" y="3457575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QUALCHE ESEMPIO</a:t>
            </a:r>
          </a:p>
        </p:txBody>
      </p:sp>
    </p:spTree>
    <p:extLst>
      <p:ext uri="{BB962C8B-B14F-4D97-AF65-F5344CB8AC3E}">
        <p14:creationId xmlns:p14="http://schemas.microsoft.com/office/powerpoint/2010/main" val="2512265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320731-355D-48EF-AC30-343D3F003649}"/>
              </a:ext>
            </a:extLst>
          </p:cNvPr>
          <p:cNvSpPr txBox="1"/>
          <p:nvPr/>
        </p:nvSpPr>
        <p:spPr>
          <a:xfrm>
            <a:off x="2352674" y="310634"/>
            <a:ext cx="78581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0" i="0" u="none" strike="noStrike" dirty="0">
                <a:solidFill>
                  <a:srgbClr val="16216A"/>
                </a:solidFill>
                <a:effectLst/>
                <a:hlinkClick r:id="rId2"/>
              </a:rPr>
              <a:t>IBA - Intervento Basato sugli Antecedenti</a:t>
            </a:r>
            <a:endParaRPr lang="it-IT" sz="2800" b="0" i="0" u="none" strike="noStrike" dirty="0">
              <a:solidFill>
                <a:srgbClr val="16216A"/>
              </a:solidFill>
              <a:effectLst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40122D-8D29-44F1-A573-22E7683C03CC}"/>
              </a:ext>
            </a:extLst>
          </p:cNvPr>
          <p:cNvSpPr txBox="1"/>
          <p:nvPr/>
        </p:nvSpPr>
        <p:spPr>
          <a:xfrm>
            <a:off x="990601" y="1084213"/>
            <a:ext cx="1098232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600" b="0" i="0" u="none" strike="noStrike" baseline="0" dirty="0">
                <a:solidFill>
                  <a:srgbClr val="262626"/>
                </a:solidFill>
              </a:rPr>
              <a:t>L’Intervento basato sull’Antecedente (IBA) è </a:t>
            </a:r>
            <a:r>
              <a:rPr lang="it-IT" sz="2600" b="1" i="0" u="none" strike="noStrike" baseline="0" dirty="0">
                <a:solidFill>
                  <a:srgbClr val="262626"/>
                </a:solidFill>
              </a:rPr>
              <a:t>usata sia per intervenire sui comportamenti problema</a:t>
            </a:r>
            <a:r>
              <a:rPr lang="it-IT" sz="2600" b="0" i="0" u="none" strike="noStrike" baseline="0" dirty="0">
                <a:solidFill>
                  <a:srgbClr val="262626"/>
                </a:solidFill>
              </a:rPr>
              <a:t> (ad es. comportamenti ripetitivi o di disturbo) e </a:t>
            </a:r>
            <a:r>
              <a:rPr lang="it-IT" sz="2600" b="1" i="0" u="none" strike="noStrike" baseline="0" dirty="0">
                <a:solidFill>
                  <a:srgbClr val="262626"/>
                </a:solidFill>
              </a:rPr>
              <a:t>comportamenti necessari per l’esecuzione di uno specifico compito</a:t>
            </a:r>
            <a:r>
              <a:rPr lang="it-IT" sz="2600" b="0" i="0" u="none" strike="noStrike" baseline="0" dirty="0">
                <a:solidFill>
                  <a:srgbClr val="262626"/>
                </a:solidFill>
              </a:rPr>
              <a:t>(ad es. lavorare a specifici compiti o attività). L’IBA è comunemente </a:t>
            </a:r>
            <a:r>
              <a:rPr lang="it-IT" sz="2600" b="1" i="0" u="none" strike="noStrike" baseline="0" dirty="0">
                <a:solidFill>
                  <a:srgbClr val="262626"/>
                </a:solidFill>
              </a:rPr>
              <a:t>usato insieme ad altre pratiche</a:t>
            </a:r>
            <a:r>
              <a:rPr lang="it-IT" sz="2600" b="0" i="0" u="none" strike="noStrike" baseline="0" dirty="0">
                <a:solidFill>
                  <a:srgbClr val="262626"/>
                </a:solidFill>
              </a:rPr>
              <a:t> con prove di evidenze di efficacia (EBP)</a:t>
            </a:r>
            <a:endParaRPr lang="it-IT" sz="26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E2A6002-DDB3-46E0-AFBE-A524340A91A9}"/>
              </a:ext>
            </a:extLst>
          </p:cNvPr>
          <p:cNvSpPr txBox="1"/>
          <p:nvPr/>
        </p:nvSpPr>
        <p:spPr>
          <a:xfrm>
            <a:off x="971550" y="3327380"/>
            <a:ext cx="1095375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600" b="0" i="0" u="none" strike="noStrike" baseline="0" dirty="0">
                <a:solidFill>
                  <a:srgbClr val="262626"/>
                </a:solidFill>
              </a:rPr>
              <a:t>Attraverso l’IBA gli insegnanti e gli operatori </a:t>
            </a:r>
            <a:r>
              <a:rPr lang="it-IT" sz="2600" b="1" i="0" u="none" strike="noStrike" baseline="0" dirty="0">
                <a:solidFill>
                  <a:srgbClr val="262626"/>
                </a:solidFill>
              </a:rPr>
              <a:t>si concentrano sull’identificare gli eventi che avvengono immediatamente </a:t>
            </a:r>
            <a:r>
              <a:rPr lang="it-IT" sz="2600" b="1" i="1" u="none" strike="noStrike" baseline="0" dirty="0">
                <a:solidFill>
                  <a:srgbClr val="262626"/>
                </a:solidFill>
              </a:rPr>
              <a:t>prima </a:t>
            </a:r>
            <a:r>
              <a:rPr lang="it-IT" sz="2600" b="1" i="0" u="none" strike="noStrike" baseline="0" dirty="0">
                <a:solidFill>
                  <a:srgbClr val="262626"/>
                </a:solidFill>
              </a:rPr>
              <a:t>e </a:t>
            </a:r>
            <a:r>
              <a:rPr lang="it-IT" sz="2600" b="1" i="1" u="none" strike="noStrike" baseline="0" dirty="0">
                <a:solidFill>
                  <a:srgbClr val="262626"/>
                </a:solidFill>
              </a:rPr>
              <a:t>dopo </a:t>
            </a:r>
            <a:r>
              <a:rPr lang="it-IT" sz="2600" b="1" i="0" u="none" strike="noStrike" baseline="0" dirty="0">
                <a:solidFill>
                  <a:srgbClr val="262626"/>
                </a:solidFill>
              </a:rPr>
              <a:t>il comportamento problema</a:t>
            </a:r>
            <a:r>
              <a:rPr lang="it-IT" sz="2600" b="0" i="0" u="none" strike="noStrike" baseline="0" dirty="0">
                <a:solidFill>
                  <a:srgbClr val="262626"/>
                </a:solidFill>
              </a:rPr>
              <a:t>. L’identificazione sia degli eventi che avvengono </a:t>
            </a:r>
            <a:r>
              <a:rPr lang="it-IT" sz="2600" b="0" i="1" u="none" strike="noStrike" baseline="0" dirty="0">
                <a:solidFill>
                  <a:srgbClr val="262626"/>
                </a:solidFill>
              </a:rPr>
              <a:t>prima </a:t>
            </a:r>
            <a:r>
              <a:rPr lang="it-IT" sz="2600" b="0" i="0" u="none" strike="noStrike" baseline="0" dirty="0">
                <a:solidFill>
                  <a:srgbClr val="262626"/>
                </a:solidFill>
              </a:rPr>
              <a:t>che quelli che avvengono </a:t>
            </a:r>
            <a:r>
              <a:rPr lang="it-IT" sz="2600" b="0" i="1" u="none" strike="noStrike" baseline="0" dirty="0">
                <a:solidFill>
                  <a:srgbClr val="262626"/>
                </a:solidFill>
              </a:rPr>
              <a:t>dopo, </a:t>
            </a:r>
            <a:r>
              <a:rPr lang="it-IT" sz="2600" b="0" i="0" u="none" strike="noStrike" baseline="0" dirty="0">
                <a:solidFill>
                  <a:srgbClr val="262626"/>
                </a:solidFill>
              </a:rPr>
              <a:t>permettono agli insegnanti e agli operatori di identificare le condizioni o gli eventi che accadono nel contesto che inducono lo studente a mettere in atto un determinato comportamento (cioè </a:t>
            </a:r>
            <a:r>
              <a:rPr lang="it-IT" sz="2600" b="1" i="1" u="none" strike="noStrike" baseline="0" dirty="0">
                <a:solidFill>
                  <a:srgbClr val="262626"/>
                </a:solidFill>
              </a:rPr>
              <a:t>antecedente</a:t>
            </a:r>
            <a:r>
              <a:rPr lang="it-IT" sz="2600" b="0" i="0" u="none" strike="noStrike" baseline="0" dirty="0">
                <a:solidFill>
                  <a:srgbClr val="262626"/>
                </a:solidFill>
              </a:rPr>
              <a:t>) e le condizioni o eventi che rinforzano il comportamento dopo che questo si è manifestato (cioè le </a:t>
            </a:r>
            <a:r>
              <a:rPr lang="it-IT" sz="2600" b="1" i="1" u="none" strike="noStrike" baseline="0" dirty="0">
                <a:solidFill>
                  <a:srgbClr val="262626"/>
                </a:solidFill>
              </a:rPr>
              <a:t>conseguenze</a:t>
            </a:r>
            <a:r>
              <a:rPr lang="it-IT" sz="2600" b="0" i="0" u="none" strike="noStrike" baseline="0" dirty="0">
                <a:solidFill>
                  <a:srgbClr val="262626"/>
                </a:solidFill>
              </a:rPr>
              <a:t>).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2091834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DE0ED26-54C5-42B1-B832-94F5EE7A8ABB}"/>
              </a:ext>
            </a:extLst>
          </p:cNvPr>
          <p:cNvSpPr txBox="1"/>
          <p:nvPr/>
        </p:nvSpPr>
        <p:spPr>
          <a:xfrm>
            <a:off x="2647950" y="571500"/>
            <a:ext cx="688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Risorse online per approfondimento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47C3712-22F2-4999-B83B-AE1090BE866B}"/>
              </a:ext>
            </a:extLst>
          </p:cNvPr>
          <p:cNvSpPr txBox="1"/>
          <p:nvPr/>
        </p:nvSpPr>
        <p:spPr>
          <a:xfrm>
            <a:off x="6048374" y="1485900"/>
            <a:ext cx="5362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MODULO AFIRM </a:t>
            </a:r>
          </a:p>
          <a:p>
            <a:pPr algn="ctr"/>
            <a:r>
              <a:rPr lang="it-IT" sz="2000" dirty="0"/>
              <a:t>(PORTALE AMERICANO E  TRADUZIONE ITALIANA)</a:t>
            </a:r>
            <a:endParaRPr lang="it-IT" sz="2400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804E6B96-72C1-43E8-A175-F0E521B5DB00}"/>
              </a:ext>
            </a:extLst>
          </p:cNvPr>
          <p:cNvGraphicFramePr/>
          <p:nvPr/>
        </p:nvGraphicFramePr>
        <p:xfrm>
          <a:off x="247651" y="1743074"/>
          <a:ext cx="4495800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9B486D82-D32B-4567-9F9F-54DB6383A7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1125" y="2647950"/>
            <a:ext cx="6924675" cy="336232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AC3C1C9-C813-46EA-8255-FDC03C5CC8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446" y="4727196"/>
            <a:ext cx="4578029" cy="15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30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DA87344-F8E7-4E31-BFE1-90042AAB6124}"/>
              </a:ext>
            </a:extLst>
          </p:cNvPr>
          <p:cNvSpPr txBox="1"/>
          <p:nvPr/>
        </p:nvSpPr>
        <p:spPr>
          <a:xfrm>
            <a:off x="2867025" y="35825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0" i="0" u="none" strike="noStrike" dirty="0">
                <a:solidFill>
                  <a:srgbClr val="16216A"/>
                </a:solidFill>
                <a:effectLst/>
                <a:latin typeface="Source Sans Pro" panose="020B0503030403020204" pitchFamily="34" charset="0"/>
                <a:hlinkClick r:id="rId2"/>
              </a:rPr>
              <a:t>M - </a:t>
            </a:r>
            <a:r>
              <a:rPr lang="it-IT" sz="2800" b="0" i="0" u="none" strike="noStrike" dirty="0" err="1">
                <a:solidFill>
                  <a:srgbClr val="16216A"/>
                </a:solidFill>
                <a:effectLst/>
                <a:latin typeface="Source Sans Pro" panose="020B0503030403020204" pitchFamily="34" charset="0"/>
                <a:hlinkClick r:id="rId2"/>
              </a:rPr>
              <a:t>Modeling</a:t>
            </a:r>
            <a:endParaRPr lang="it-IT" sz="2800" b="0" i="0" dirty="0">
              <a:solidFill>
                <a:srgbClr val="16216A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92D8F3-745C-4745-A5AE-CE81E43CC502}"/>
              </a:ext>
            </a:extLst>
          </p:cNvPr>
          <p:cNvSpPr txBox="1"/>
          <p:nvPr/>
        </p:nvSpPr>
        <p:spPr>
          <a:xfrm>
            <a:off x="380999" y="988963"/>
            <a:ext cx="110966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0" i="0" u="none" strike="noStrike" baseline="0" dirty="0">
                <a:solidFill>
                  <a:srgbClr val="000000"/>
                </a:solidFill>
              </a:rPr>
              <a:t>Il </a:t>
            </a:r>
            <a:r>
              <a:rPr lang="it-IT" sz="2800" b="0" i="0" u="none" strike="noStrike" baseline="0" dirty="0" err="1">
                <a:solidFill>
                  <a:srgbClr val="000000"/>
                </a:solidFill>
              </a:rPr>
              <a:t>Modeling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 può essere utilizzato per aumentare </a:t>
            </a:r>
            <a:r>
              <a:rPr lang="it-IT" sz="2800" dirty="0">
                <a:solidFill>
                  <a:srgbClr val="000000"/>
                </a:solidFill>
              </a:rPr>
              <a:t>la capacità 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del soggetto di manifestare uno specifico comportamento. </a:t>
            </a:r>
            <a:r>
              <a:rPr lang="it-IT" sz="2800" b="1" i="0" u="none" strike="noStrike" baseline="0" dirty="0">
                <a:solidFill>
                  <a:srgbClr val="000000"/>
                </a:solidFill>
              </a:rPr>
              <a:t>Il </a:t>
            </a:r>
            <a:r>
              <a:rPr lang="it-IT" sz="2800" b="1" i="0" u="none" strike="noStrike" baseline="0" dirty="0" err="1">
                <a:solidFill>
                  <a:srgbClr val="000000"/>
                </a:solidFill>
              </a:rPr>
              <a:t>Modeling</a:t>
            </a:r>
            <a:r>
              <a:rPr lang="it-IT" sz="2800" b="1" i="0" u="none" strike="noStrike" baseline="0" dirty="0">
                <a:solidFill>
                  <a:srgbClr val="000000"/>
                </a:solidFill>
              </a:rPr>
              <a:t> implica che il soggetto osservi qualcuno che mette in atto il comportamento 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obiettivo dell’intervento. La </a:t>
            </a:r>
            <a:r>
              <a:rPr lang="it-IT" sz="2800" b="1" i="0" u="none" strike="noStrike" baseline="0" dirty="0">
                <a:solidFill>
                  <a:srgbClr val="000000"/>
                </a:solidFill>
              </a:rPr>
              <a:t>dimostrazione del comportamento 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da parte dell’adulto serve come modello per aiutare il soggetto nel compito.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85487B3-AC62-49F0-BEBD-ECE4C9CDDF99}"/>
              </a:ext>
            </a:extLst>
          </p:cNvPr>
          <p:cNvSpPr txBox="1"/>
          <p:nvPr/>
        </p:nvSpPr>
        <p:spPr>
          <a:xfrm>
            <a:off x="438150" y="3542437"/>
            <a:ext cx="110109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0" i="0" u="none" strike="noStrike" baseline="0" dirty="0">
                <a:solidFill>
                  <a:srgbClr val="000000"/>
                </a:solidFill>
              </a:rPr>
              <a:t>Il </a:t>
            </a:r>
            <a:r>
              <a:rPr lang="it-IT" sz="2800" b="0" i="0" u="none" strike="noStrike" baseline="0" dirty="0" err="1">
                <a:solidFill>
                  <a:srgbClr val="000000"/>
                </a:solidFill>
              </a:rPr>
              <a:t>Modeling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 può anche essere usato come suggerimento per fornire un </a:t>
            </a:r>
            <a:r>
              <a:rPr lang="it-IT" sz="2800" b="1" i="0" u="none" strike="noStrike" baseline="0" dirty="0">
                <a:solidFill>
                  <a:srgbClr val="000000"/>
                </a:solidFill>
              </a:rPr>
              <a:t>supporto aggiuntivo 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al soggetto dopo che è stata fornita la consegna e il soggetto sta cercando di mettere in atto il comportamento richiesto. Il </a:t>
            </a:r>
            <a:r>
              <a:rPr lang="it-IT" sz="2800" b="0" i="0" u="none" strike="noStrike" baseline="0" dirty="0" err="1">
                <a:solidFill>
                  <a:srgbClr val="000000"/>
                </a:solidFill>
              </a:rPr>
              <a:t>Modeling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 è più efficace quando viene </a:t>
            </a:r>
            <a:r>
              <a:rPr lang="it-IT" sz="2800" b="1" i="0" u="none" strike="noStrike" baseline="0" dirty="0">
                <a:solidFill>
                  <a:srgbClr val="000000"/>
                </a:solidFill>
              </a:rPr>
              <a:t>usato insieme ad altre pratiche come  il </a:t>
            </a:r>
            <a:r>
              <a:rPr lang="it-IT" sz="2800" b="1" i="0" u="none" strike="noStrike" baseline="0" dirty="0" err="1">
                <a:solidFill>
                  <a:srgbClr val="000000"/>
                </a:solidFill>
              </a:rPr>
              <a:t>prompting</a:t>
            </a:r>
            <a:r>
              <a:rPr lang="it-IT" sz="2800" b="1" i="0" u="none" strike="noStrike" baseline="0" dirty="0">
                <a:solidFill>
                  <a:srgbClr val="000000"/>
                </a:solidFill>
              </a:rPr>
              <a:t> e del rinforzo. 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97763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22E43F22-CD6A-491A-AFD0-07D75F0C8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0302" y="2888852"/>
            <a:ext cx="5638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800" i="1" dirty="0">
                <a:latin typeface="+mn-lt"/>
                <a:ea typeface="Helvetica Neue LT Std 45 Light" charset="0"/>
                <a:cs typeface="Helvetica Neue LT Std 45 Light" charset="0"/>
              </a:rPr>
              <a:t>… </a:t>
            </a:r>
            <a:r>
              <a:rPr lang="it-IT" altLang="it-IT" sz="2800" i="1" dirty="0" err="1">
                <a:latin typeface="+mn-lt"/>
                <a:ea typeface="Helvetica Neue LT Std 45 Light" charset="0"/>
                <a:cs typeface="Helvetica Neue LT Std 45 Light" charset="0"/>
              </a:rPr>
              <a:t>education</a:t>
            </a:r>
            <a:r>
              <a:rPr lang="it-IT" altLang="it-IT" sz="2800" i="1" dirty="0">
                <a:latin typeface="+mn-lt"/>
                <a:ea typeface="Helvetica Neue LT Std 45 Light" charset="0"/>
                <a:cs typeface="Helvetica Neue LT Std 45 Light" charset="0"/>
              </a:rPr>
              <a:t> </a:t>
            </a:r>
            <a:r>
              <a:rPr lang="it-IT" altLang="it-IT" sz="2800" i="1" dirty="0" err="1">
                <a:latin typeface="+mn-lt"/>
                <a:ea typeface="Helvetica Neue LT Std 45 Light" charset="0"/>
                <a:cs typeface="Helvetica Neue LT Std 45 Light" charset="0"/>
              </a:rPr>
              <a:t>at</a:t>
            </a:r>
            <a:r>
              <a:rPr lang="it-IT" altLang="it-IT" sz="2800" i="1" dirty="0">
                <a:latin typeface="+mn-lt"/>
                <a:ea typeface="Helvetica Neue LT Std 45 Light" charset="0"/>
                <a:cs typeface="Helvetica Neue LT Std 45 Light" charset="0"/>
              </a:rPr>
              <a:t> home, </a:t>
            </a:r>
            <a:r>
              <a:rPr lang="it-IT" altLang="it-IT" sz="2800" i="1" dirty="0" err="1">
                <a:latin typeface="+mn-lt"/>
                <a:ea typeface="Helvetica Neue LT Std 45 Light" charset="0"/>
                <a:cs typeface="Helvetica Neue LT Std 45 Light" charset="0"/>
              </a:rPr>
              <a:t>at</a:t>
            </a:r>
            <a:r>
              <a:rPr lang="it-IT" altLang="it-IT" sz="2800" i="1" dirty="0">
                <a:latin typeface="+mn-lt"/>
                <a:ea typeface="Helvetica Neue LT Std 45 Light" charset="0"/>
                <a:cs typeface="Helvetica Neue LT Std 45 Light" charset="0"/>
              </a:rPr>
              <a:t> </a:t>
            </a:r>
            <a:r>
              <a:rPr lang="it-IT" altLang="it-IT" sz="2800" i="1" dirty="0" err="1">
                <a:latin typeface="+mn-lt"/>
                <a:ea typeface="Helvetica Neue LT Std 45 Light" charset="0"/>
                <a:cs typeface="Helvetica Neue LT Std 45 Light" charset="0"/>
              </a:rPr>
              <a:t>school</a:t>
            </a:r>
            <a:r>
              <a:rPr lang="it-IT" altLang="it-IT" sz="2800" i="1" dirty="0">
                <a:latin typeface="+mn-lt"/>
                <a:ea typeface="Helvetica Neue LT Std 45 Light" charset="0"/>
                <a:cs typeface="Helvetica Neue LT Std 45 Light" charset="0"/>
              </a:rPr>
              <a:t>, and in community setting </a:t>
            </a:r>
            <a:r>
              <a:rPr lang="it-IT" altLang="it-IT" sz="2800" i="1" dirty="0" err="1">
                <a:latin typeface="+mn-lt"/>
                <a:ea typeface="Helvetica Neue LT Std 45 Light" charset="0"/>
                <a:cs typeface="Helvetica Neue LT Std 45 Light" charset="0"/>
              </a:rPr>
              <a:t>remains</a:t>
            </a:r>
            <a:r>
              <a:rPr lang="it-IT" altLang="it-IT" sz="2800" i="1" dirty="0">
                <a:latin typeface="+mn-lt"/>
                <a:ea typeface="Helvetica Neue LT Std 45 Light" charset="0"/>
                <a:cs typeface="Helvetica Neue LT Std 45 Light" charset="0"/>
              </a:rPr>
              <a:t> the </a:t>
            </a:r>
            <a:r>
              <a:rPr lang="it-IT" altLang="it-IT" sz="2800" i="1" dirty="0" err="1">
                <a:latin typeface="+mn-lt"/>
                <a:ea typeface="Helvetica Neue LT Std 45 Light" charset="0"/>
                <a:cs typeface="Helvetica Neue LT Std 45 Light" charset="0"/>
              </a:rPr>
              <a:t>primary</a:t>
            </a:r>
            <a:r>
              <a:rPr lang="it-IT" altLang="it-IT" sz="2800" i="1" dirty="0">
                <a:latin typeface="+mn-lt"/>
                <a:ea typeface="Helvetica Neue LT Std 45 Light" charset="0"/>
                <a:cs typeface="Helvetica Neue LT Std 45 Light" charset="0"/>
              </a:rPr>
              <a:t> treatment for </a:t>
            </a:r>
            <a:r>
              <a:rPr lang="it-IT" altLang="it-IT" sz="2800" i="1" dirty="0" err="1">
                <a:latin typeface="+mn-lt"/>
                <a:ea typeface="Helvetica Neue LT Std 45 Light" charset="0"/>
                <a:cs typeface="Helvetica Neue LT Std 45 Light" charset="0"/>
              </a:rPr>
              <a:t>young</a:t>
            </a:r>
            <a:r>
              <a:rPr lang="it-IT" altLang="it-IT" sz="2800" i="1" dirty="0">
                <a:latin typeface="+mn-lt"/>
                <a:ea typeface="Helvetica Neue LT Std 45 Light" charset="0"/>
                <a:cs typeface="Helvetica Neue LT Std 45 Light" charset="0"/>
              </a:rPr>
              <a:t> </a:t>
            </a:r>
            <a:r>
              <a:rPr lang="it-IT" altLang="it-IT" sz="2800" i="1" dirty="0" err="1">
                <a:latin typeface="+mn-lt"/>
                <a:ea typeface="Helvetica Neue LT Std 45 Light" charset="0"/>
                <a:cs typeface="Helvetica Neue LT Std 45 Light" charset="0"/>
              </a:rPr>
              <a:t>children</a:t>
            </a:r>
            <a:r>
              <a:rPr lang="it-IT" altLang="it-IT" sz="2800" i="1" dirty="0">
                <a:latin typeface="+mn-lt"/>
                <a:ea typeface="Helvetica Neue LT Std 45 Light" charset="0"/>
                <a:cs typeface="Helvetica Neue LT Std 45 Light" charset="0"/>
              </a:rPr>
              <a:t> with </a:t>
            </a:r>
            <a:r>
              <a:rPr lang="it-IT" altLang="it-IT" sz="2800" i="1" dirty="0" err="1">
                <a:latin typeface="+mn-lt"/>
                <a:ea typeface="Helvetica Neue LT Std 45 Light" charset="0"/>
                <a:cs typeface="Helvetica Neue LT Std 45 Light" charset="0"/>
              </a:rPr>
              <a:t>autistic</a:t>
            </a:r>
            <a:r>
              <a:rPr lang="it-IT" altLang="it-IT" sz="2800" i="1" dirty="0">
                <a:latin typeface="+mn-lt"/>
                <a:ea typeface="Helvetica Neue LT Std 45 Light" charset="0"/>
                <a:cs typeface="Helvetica Neue LT Std 45 Light" charset="0"/>
              </a:rPr>
              <a:t> </a:t>
            </a:r>
            <a:r>
              <a:rPr lang="it-IT" altLang="it-IT" sz="2800" i="1" dirty="0" err="1">
                <a:latin typeface="+mn-lt"/>
                <a:ea typeface="Helvetica Neue LT Std 45 Light" charset="0"/>
                <a:cs typeface="Helvetica Neue LT Std 45 Light" charset="0"/>
              </a:rPr>
              <a:t>spectrum</a:t>
            </a:r>
            <a:r>
              <a:rPr lang="it-IT" altLang="it-IT" sz="2800" i="1" dirty="0">
                <a:latin typeface="+mn-lt"/>
                <a:ea typeface="Helvetica Neue LT Std 45 Light" charset="0"/>
                <a:cs typeface="Helvetica Neue LT Std 45 Light" charset="0"/>
              </a:rPr>
              <a:t> </a:t>
            </a:r>
            <a:r>
              <a:rPr lang="it-IT" altLang="it-IT" sz="2800" i="1" dirty="0" err="1">
                <a:latin typeface="+mn-lt"/>
                <a:ea typeface="Helvetica Neue LT Std 45 Light" charset="0"/>
                <a:cs typeface="Helvetica Neue LT Std 45 Light" charset="0"/>
              </a:rPr>
              <a:t>disorders</a:t>
            </a:r>
            <a:r>
              <a:rPr lang="it-IT" altLang="it-IT" sz="2800" i="1" dirty="0">
                <a:latin typeface="+mn-lt"/>
                <a:ea typeface="Helvetica Neue LT Std 45 Light" charset="0"/>
                <a:cs typeface="Helvetica Neue LT Std 45 Light" charset="0"/>
              </a:rPr>
              <a:t>.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7CE73C38-9340-4DDC-9EA0-ADCDFD5D0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992" y="1268179"/>
            <a:ext cx="5486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 dirty="0">
                <a:latin typeface="+mn-lt"/>
                <a:ea typeface="Helvetica Neue LT Std 45 Light" charset="0"/>
                <a:cs typeface="Helvetica Neue LT Std 45 Light" charset="0"/>
              </a:rPr>
              <a:t>…. l’educazione a casa, a scuola e nella comunità resta il trattamento primario per i bambini con disturbi dello spettro autistico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0B91D15C-BA48-4303-B3F7-4C4C4AE46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132" y="5475707"/>
            <a:ext cx="75857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/>
              <a:t>National </a:t>
            </a:r>
            <a:r>
              <a:rPr lang="it-IT" altLang="it-IT" sz="1800" dirty="0" err="1"/>
              <a:t>Research</a:t>
            </a:r>
            <a:r>
              <a:rPr lang="it-IT" altLang="it-IT" sz="1800" dirty="0"/>
              <a:t> </a:t>
            </a:r>
            <a:r>
              <a:rPr lang="it-IT" altLang="it-IT" sz="1800" dirty="0" err="1"/>
              <a:t>Council</a:t>
            </a:r>
            <a:r>
              <a:rPr lang="it-IT" altLang="it-IT" sz="1800" dirty="0"/>
              <a:t> (2001), </a:t>
            </a:r>
            <a:r>
              <a:rPr lang="it-IT" altLang="it-IT" sz="1800" i="1" dirty="0" err="1"/>
              <a:t>Educating</a:t>
            </a:r>
            <a:r>
              <a:rPr lang="it-IT" altLang="it-IT" sz="1800" i="1" dirty="0"/>
              <a:t> </a:t>
            </a:r>
            <a:r>
              <a:rPr lang="it-IT" altLang="it-IT" sz="1800" i="1" dirty="0" err="1"/>
              <a:t>Children</a:t>
            </a:r>
            <a:r>
              <a:rPr lang="it-IT" altLang="it-IT" sz="1800" i="1" dirty="0"/>
              <a:t> with </a:t>
            </a:r>
            <a:r>
              <a:rPr lang="it-IT" altLang="it-IT" sz="1800" i="1" dirty="0" err="1"/>
              <a:t>autism</a:t>
            </a:r>
            <a:r>
              <a:rPr lang="it-IT" altLang="it-IT" sz="1800" dirty="0"/>
              <a:t>, Washington DC, National Academy Press</a:t>
            </a:r>
            <a:endParaRPr lang="it-IT" altLang="it-IT" sz="1800" dirty="0">
              <a:latin typeface="AGaramond-Regular" charset="0"/>
            </a:endParaRPr>
          </a:p>
        </p:txBody>
      </p:sp>
      <p:pic>
        <p:nvPicPr>
          <p:cNvPr id="1026" name="Picture 2" descr="Image result for educating children with autism">
            <a:extLst>
              <a:ext uri="{FF2B5EF4-FFF2-40B4-BE49-F238E27FC236}">
                <a16:creationId xmlns:a16="http://schemas.microsoft.com/office/drawing/2014/main" id="{99D9C66C-32C5-4309-840B-978A3C3C8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66" y="3270768"/>
            <a:ext cx="17335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90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DE0ED26-54C5-42B1-B832-94F5EE7A8ABB}"/>
              </a:ext>
            </a:extLst>
          </p:cNvPr>
          <p:cNvSpPr txBox="1"/>
          <p:nvPr/>
        </p:nvSpPr>
        <p:spPr>
          <a:xfrm>
            <a:off x="2647950" y="571500"/>
            <a:ext cx="688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Risorse online per approfondimento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47C3712-22F2-4999-B83B-AE1090BE866B}"/>
              </a:ext>
            </a:extLst>
          </p:cNvPr>
          <p:cNvSpPr txBox="1"/>
          <p:nvPr/>
        </p:nvSpPr>
        <p:spPr>
          <a:xfrm>
            <a:off x="6048374" y="1485900"/>
            <a:ext cx="5362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MODULO AFIRM </a:t>
            </a:r>
          </a:p>
          <a:p>
            <a:pPr algn="ctr"/>
            <a:r>
              <a:rPr lang="it-IT" sz="2000" dirty="0"/>
              <a:t>(PORTALE AMERICANO E  TRADUZIONE ITALIANA)</a:t>
            </a:r>
            <a:endParaRPr lang="it-IT" sz="2400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804E6B96-72C1-43E8-A175-F0E521B5DB00}"/>
              </a:ext>
            </a:extLst>
          </p:cNvPr>
          <p:cNvGraphicFramePr/>
          <p:nvPr/>
        </p:nvGraphicFramePr>
        <p:xfrm>
          <a:off x="247651" y="1743074"/>
          <a:ext cx="4495800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70F1A799-4211-4165-B0D8-0EDC0E6627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2650" y="2558450"/>
            <a:ext cx="5876188" cy="290889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3173A0A-A1FB-436C-A89D-F7E6A9C5EB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768" y="5036748"/>
            <a:ext cx="4977114" cy="124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97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DA87344-F8E7-4E31-BFE1-90042AAB6124}"/>
              </a:ext>
            </a:extLst>
          </p:cNvPr>
          <p:cNvSpPr txBox="1"/>
          <p:nvPr/>
        </p:nvSpPr>
        <p:spPr>
          <a:xfrm>
            <a:off x="2867025" y="35825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0" i="0" u="none" strike="noStrike" dirty="0">
                <a:solidFill>
                  <a:srgbClr val="16216A"/>
                </a:solidFill>
                <a:effectLst/>
                <a:latin typeface="Source Sans Pro" panose="020B0503030403020204" pitchFamily="34" charset="0"/>
                <a:hlinkClick r:id="rId2"/>
              </a:rPr>
              <a:t>PP - </a:t>
            </a:r>
            <a:r>
              <a:rPr lang="it-IT" sz="2800" b="0" i="0" u="none" strike="noStrike" dirty="0" err="1">
                <a:solidFill>
                  <a:srgbClr val="16216A"/>
                </a:solidFill>
                <a:effectLst/>
                <a:latin typeface="Source Sans Pro" panose="020B0503030403020204" pitchFamily="34" charset="0"/>
                <a:hlinkClick r:id="rId2"/>
              </a:rPr>
              <a:t>Prompting</a:t>
            </a:r>
            <a:endParaRPr lang="it-IT" sz="2800" b="0" i="0" dirty="0">
              <a:solidFill>
                <a:srgbClr val="16216A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92D8F3-745C-4745-A5AE-CE81E43CC502}"/>
              </a:ext>
            </a:extLst>
          </p:cNvPr>
          <p:cNvSpPr txBox="1"/>
          <p:nvPr/>
        </p:nvSpPr>
        <p:spPr>
          <a:xfrm>
            <a:off x="657225" y="1181100"/>
            <a:ext cx="112109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0" i="0" u="none" strike="noStrike" baseline="0" dirty="0">
                <a:solidFill>
                  <a:srgbClr val="000000"/>
                </a:solidFill>
              </a:rPr>
              <a:t>Il </a:t>
            </a:r>
            <a:r>
              <a:rPr lang="it-IT" sz="2800" b="0" i="0" u="none" strike="noStrike" baseline="0" dirty="0" err="1">
                <a:solidFill>
                  <a:srgbClr val="000000"/>
                </a:solidFill>
              </a:rPr>
              <a:t>prompting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 include </a:t>
            </a:r>
            <a:r>
              <a:rPr lang="it-IT" sz="2800" b="1" i="0" u="none" strike="noStrike" baseline="0" dirty="0">
                <a:solidFill>
                  <a:srgbClr val="000000"/>
                </a:solidFill>
              </a:rPr>
              <a:t>qualsiasi aiuto fornito a un soggetto che viene stimolato ad usare una specifica abilità o comportamento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. Definito come metodo di apprendimento senza errori, il </a:t>
            </a:r>
            <a:r>
              <a:rPr lang="it-IT" sz="2800" b="0" i="0" u="none" strike="noStrike" baseline="0" dirty="0" err="1">
                <a:solidFill>
                  <a:srgbClr val="000000"/>
                </a:solidFill>
              </a:rPr>
              <a:t>prompting</a:t>
            </a:r>
            <a:r>
              <a:rPr lang="it-IT" sz="2800" b="0" i="0" u="none" strike="noStrike" baseline="0" dirty="0">
                <a:solidFill>
                  <a:srgbClr val="000000"/>
                </a:solidFill>
              </a:rPr>
              <a:t> riduce le risposte incorrette poiché la persona completa il compito che gli viene proposto.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4B30BB9-A9C3-4087-9A3F-2D182DB4A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579" y="3314700"/>
            <a:ext cx="8253089" cy="28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44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DE0ED26-54C5-42B1-B832-94F5EE7A8ABB}"/>
              </a:ext>
            </a:extLst>
          </p:cNvPr>
          <p:cNvSpPr txBox="1"/>
          <p:nvPr/>
        </p:nvSpPr>
        <p:spPr>
          <a:xfrm>
            <a:off x="2647950" y="571500"/>
            <a:ext cx="688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Risorse online per approfondimento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47C3712-22F2-4999-B83B-AE1090BE866B}"/>
              </a:ext>
            </a:extLst>
          </p:cNvPr>
          <p:cNvSpPr txBox="1"/>
          <p:nvPr/>
        </p:nvSpPr>
        <p:spPr>
          <a:xfrm>
            <a:off x="6048374" y="1485900"/>
            <a:ext cx="5362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MODULO AFIRM </a:t>
            </a:r>
          </a:p>
          <a:p>
            <a:pPr algn="ctr"/>
            <a:r>
              <a:rPr lang="it-IT" sz="2000" dirty="0"/>
              <a:t>(PORTALE AMERICANO E  TRADUZIONE ITALIANA)</a:t>
            </a:r>
            <a:endParaRPr lang="it-IT" sz="2400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804E6B96-72C1-43E8-A175-F0E521B5DB00}"/>
              </a:ext>
            </a:extLst>
          </p:cNvPr>
          <p:cNvGraphicFramePr/>
          <p:nvPr/>
        </p:nvGraphicFramePr>
        <p:xfrm>
          <a:off x="133351" y="2666999"/>
          <a:ext cx="4495800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4C59555F-826A-427E-9887-C72D91A0C9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9111" y="2509387"/>
            <a:ext cx="7029032" cy="35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44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>
            <a:extLst>
              <a:ext uri="{FF2B5EF4-FFF2-40B4-BE49-F238E27FC236}">
                <a16:creationId xmlns:a16="http://schemas.microsoft.com/office/drawing/2014/main" id="{D19EE417-259E-47C9-917A-A347C0A32C2A}"/>
              </a:ext>
            </a:extLst>
          </p:cNvPr>
          <p:cNvSpPr/>
          <p:nvPr/>
        </p:nvSpPr>
        <p:spPr>
          <a:xfrm>
            <a:off x="4900773" y="544530"/>
            <a:ext cx="6318607" cy="5656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b="1" dirty="0"/>
              <a:t>INSEGNANTI E COMPAGNI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D88BE8F-3AD5-4C1D-8A40-C5D70D48B711}"/>
              </a:ext>
            </a:extLst>
          </p:cNvPr>
          <p:cNvSpPr/>
          <p:nvPr/>
        </p:nvSpPr>
        <p:spPr>
          <a:xfrm>
            <a:off x="5718006" y="1849348"/>
            <a:ext cx="4783455" cy="4085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COINVOLGIMENTO DEI FRATELLI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7B64BCCE-31D4-43E7-ACB1-EC773B2FB09A}"/>
              </a:ext>
            </a:extLst>
          </p:cNvPr>
          <p:cNvSpPr/>
          <p:nvPr/>
        </p:nvSpPr>
        <p:spPr>
          <a:xfrm>
            <a:off x="6715875" y="3082247"/>
            <a:ext cx="2806700" cy="2424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/>
              <a:t>RUOLO DEI GENITORI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40ACAFA-E0A5-4E3B-9621-A842A97ABC16}"/>
              </a:ext>
            </a:extLst>
          </p:cNvPr>
          <p:cNvSpPr/>
          <p:nvPr/>
        </p:nvSpPr>
        <p:spPr>
          <a:xfrm>
            <a:off x="7459038" y="4135241"/>
            <a:ext cx="1325046" cy="104293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EBP</a:t>
            </a:r>
            <a:endParaRPr lang="it-IT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A8AD59B-9ABE-4FEE-B5D5-7AAF0F4B31A5}"/>
              </a:ext>
            </a:extLst>
          </p:cNvPr>
          <p:cNvSpPr/>
          <p:nvPr/>
        </p:nvSpPr>
        <p:spPr>
          <a:xfrm>
            <a:off x="394813" y="441712"/>
            <a:ext cx="44763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Pratiche Educative basate sulle evidenze (EBP)</a:t>
            </a:r>
          </a:p>
          <a:p>
            <a:pPr algn="ctr"/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contesti di vita quotidiana</a:t>
            </a:r>
          </a:p>
        </p:txBody>
      </p:sp>
    </p:spTree>
    <p:extLst>
      <p:ext uri="{BB962C8B-B14F-4D97-AF65-F5344CB8AC3E}">
        <p14:creationId xmlns:p14="http://schemas.microsoft.com/office/powerpoint/2010/main" val="371748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C43348-5EE7-456E-8A1F-56CBFFBBDA46}"/>
              </a:ext>
            </a:extLst>
          </p:cNvPr>
          <p:cNvSpPr txBox="1"/>
          <p:nvPr/>
        </p:nvSpPr>
        <p:spPr>
          <a:xfrm>
            <a:off x="616449" y="832206"/>
            <a:ext cx="5054886" cy="14465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Famiglia:</a:t>
            </a:r>
            <a:r>
              <a:rPr lang="it-IT" sz="4400" dirty="0">
                <a:solidFill>
                  <a:schemeClr val="bg1"/>
                </a:solidFill>
              </a:rPr>
              <a:t> </a:t>
            </a:r>
          </a:p>
          <a:p>
            <a:r>
              <a:rPr lang="it-IT" sz="4400" dirty="0">
                <a:solidFill>
                  <a:schemeClr val="bg1"/>
                </a:solidFill>
              </a:rPr>
              <a:t>il ruolo dei genitori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191FF70-B322-4E44-A2AB-6C553B438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29" y="2892959"/>
            <a:ext cx="4881322" cy="161563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2288C7B-B76B-410A-B70A-1F87AD350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29" y="4828530"/>
            <a:ext cx="4799606" cy="46826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588DC31-2CA7-471F-8FAF-68CF6FA84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226" y="3548613"/>
            <a:ext cx="1940944" cy="2587926"/>
          </a:xfrm>
          <a:prstGeom prst="rect">
            <a:avLst/>
          </a:prstGeom>
        </p:spPr>
      </p:pic>
      <p:pic>
        <p:nvPicPr>
          <p:cNvPr id="1026" name="Picture 2" descr="Image result for LAVORARE GENITORI AUTISMO">
            <a:extLst>
              <a:ext uri="{FF2B5EF4-FFF2-40B4-BE49-F238E27FC236}">
                <a16:creationId xmlns:a16="http://schemas.microsoft.com/office/drawing/2014/main" id="{06AD8372-72D9-4AB5-86A3-881223EA0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29" y="1876161"/>
            <a:ext cx="1932910" cy="272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AVORARE GENITORI AUTISMO">
            <a:extLst>
              <a:ext uri="{FF2B5EF4-FFF2-40B4-BE49-F238E27FC236}">
                <a16:creationId xmlns:a16="http://schemas.microsoft.com/office/drawing/2014/main" id="{EEE103BA-F55C-4BA8-B722-53C5B5C92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229" y="832206"/>
            <a:ext cx="2067941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71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03E7068-4CD6-404D-94DF-46FAF22F7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65" y="2515102"/>
            <a:ext cx="4939953" cy="320523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73FDAA8-8CA9-4F96-A6AC-4C577E925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65" y="5752222"/>
            <a:ext cx="5021106" cy="62116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A77667-4656-439E-811D-A94880AC8D9B}"/>
              </a:ext>
            </a:extLst>
          </p:cNvPr>
          <p:cNvSpPr txBox="1"/>
          <p:nvPr/>
        </p:nvSpPr>
        <p:spPr>
          <a:xfrm>
            <a:off x="483215" y="618883"/>
            <a:ext cx="6625356" cy="14465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Famiglia: </a:t>
            </a:r>
          </a:p>
          <a:p>
            <a:r>
              <a:rPr lang="it-IT" sz="4400" dirty="0">
                <a:solidFill>
                  <a:schemeClr val="bg1"/>
                </a:solidFill>
              </a:rPr>
              <a:t>il coinvolgimento dei fratelli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28B32C3-0594-4C83-8954-90F1A4CD4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074" y="683021"/>
            <a:ext cx="1922015" cy="276482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E8CED56-8B0A-4081-8BC3-B13784704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679" y="3696975"/>
            <a:ext cx="4412512" cy="235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5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2A6C3C-DC0F-4F95-A583-2B42E6008389}"/>
              </a:ext>
            </a:extLst>
          </p:cNvPr>
          <p:cNvSpPr txBox="1"/>
          <p:nvPr/>
        </p:nvSpPr>
        <p:spPr>
          <a:xfrm>
            <a:off x="665830" y="832339"/>
            <a:ext cx="5576121" cy="14465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Scuola: </a:t>
            </a:r>
          </a:p>
          <a:p>
            <a:r>
              <a:rPr lang="it-IT" sz="4400" dirty="0">
                <a:solidFill>
                  <a:schemeClr val="bg1"/>
                </a:solidFill>
              </a:rPr>
              <a:t>gli insegnanti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7E25771-1ADD-4760-ABFA-5FD8DEE6F23D}"/>
              </a:ext>
            </a:extLst>
          </p:cNvPr>
          <p:cNvSpPr/>
          <p:nvPr/>
        </p:nvSpPr>
        <p:spPr>
          <a:xfrm>
            <a:off x="665830" y="5079161"/>
            <a:ext cx="6416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…. Implications include the need for adequate training of teachers of students with autism.</a:t>
            </a:r>
            <a:endParaRPr lang="it-IT" sz="2400" i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E6EB6D-244C-40E8-8FF2-0705304E0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082" y="833871"/>
            <a:ext cx="1901217" cy="253665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49F4E8A-DC1B-4050-9474-25495CCB2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960" y="3457199"/>
            <a:ext cx="1925849" cy="263364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83B8050-1A10-4609-98E3-C97A03216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92" y="2562448"/>
            <a:ext cx="6488936" cy="80807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A333E8A-C022-4001-BAC7-F08ACB45F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92" y="3246730"/>
            <a:ext cx="6728190" cy="187286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8AB41F4-6FB1-4268-A789-55AF30A6E0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6502" y="1631421"/>
            <a:ext cx="1903228" cy="27598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6471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3452673-6CDD-47C2-844E-3B68EAB0450B}"/>
              </a:ext>
            </a:extLst>
          </p:cNvPr>
          <p:cNvSpPr txBox="1"/>
          <p:nvPr/>
        </p:nvSpPr>
        <p:spPr>
          <a:xfrm>
            <a:off x="1081026" y="855263"/>
            <a:ext cx="3905643" cy="14465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Scuola:</a:t>
            </a:r>
          </a:p>
          <a:p>
            <a:r>
              <a:rPr lang="it-IT" sz="4400" dirty="0">
                <a:solidFill>
                  <a:schemeClr val="bg1"/>
                </a:solidFill>
              </a:rPr>
              <a:t>i compagni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F049436-5349-4128-AA44-16A777BC8AEA}"/>
              </a:ext>
            </a:extLst>
          </p:cNvPr>
          <p:cNvSpPr/>
          <p:nvPr/>
        </p:nvSpPr>
        <p:spPr>
          <a:xfrm>
            <a:off x="350875" y="2968971"/>
            <a:ext cx="53269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333333"/>
                </a:solidFill>
              </a:rPr>
              <a:t>Fava </a:t>
            </a:r>
            <a:r>
              <a:rPr lang="it-IT" sz="2400" dirty="0" err="1">
                <a:solidFill>
                  <a:srgbClr val="333333"/>
                </a:solidFill>
              </a:rPr>
              <a:t>Vizziello</a:t>
            </a:r>
            <a:r>
              <a:rPr lang="it-IT" sz="2400" dirty="0">
                <a:solidFill>
                  <a:srgbClr val="333333"/>
                </a:solidFill>
              </a:rPr>
              <a:t>, </a:t>
            </a:r>
            <a:r>
              <a:rPr lang="it-IT" sz="2400" dirty="0" err="1">
                <a:solidFill>
                  <a:srgbClr val="333333"/>
                </a:solidFill>
              </a:rPr>
              <a:t>Bet</a:t>
            </a:r>
            <a:r>
              <a:rPr lang="it-IT" sz="2400" dirty="0">
                <a:solidFill>
                  <a:srgbClr val="333333"/>
                </a:solidFill>
              </a:rPr>
              <a:t> &amp; </a:t>
            </a:r>
            <a:r>
              <a:rPr lang="it-IT" sz="2400" dirty="0" err="1">
                <a:solidFill>
                  <a:srgbClr val="333333"/>
                </a:solidFill>
              </a:rPr>
              <a:t>Sandona</a:t>
            </a:r>
            <a:r>
              <a:rPr lang="it-IT" sz="2400" dirty="0">
                <a:solidFill>
                  <a:srgbClr val="333333"/>
                </a:solidFill>
              </a:rPr>
              <a:t> (1994) </a:t>
            </a:r>
            <a:r>
              <a:rPr lang="it-IT" sz="2400" b="1" dirty="0">
                <a:solidFill>
                  <a:srgbClr val="333333"/>
                </a:solidFill>
              </a:rPr>
              <a:t>How </a:t>
            </a:r>
            <a:r>
              <a:rPr lang="it-IT" sz="2400" b="1" dirty="0" err="1">
                <a:solidFill>
                  <a:srgbClr val="333333"/>
                </a:solidFill>
              </a:rPr>
              <a:t>classmates</a:t>
            </a:r>
            <a:r>
              <a:rPr lang="it-IT" sz="2400" b="1" dirty="0">
                <a:solidFill>
                  <a:srgbClr val="333333"/>
                </a:solidFill>
              </a:rPr>
              <a:t> </a:t>
            </a:r>
            <a:r>
              <a:rPr lang="it-IT" sz="2400" b="1" dirty="0" err="1">
                <a:solidFill>
                  <a:srgbClr val="333333"/>
                </a:solidFill>
              </a:rPr>
              <a:t>interact</a:t>
            </a:r>
            <a:r>
              <a:rPr lang="it-IT" sz="2400" b="1" dirty="0">
                <a:solidFill>
                  <a:srgbClr val="333333"/>
                </a:solidFill>
              </a:rPr>
              <a:t> with an </a:t>
            </a:r>
            <a:r>
              <a:rPr lang="it-IT" sz="2400" b="1" dirty="0" err="1">
                <a:solidFill>
                  <a:srgbClr val="333333"/>
                </a:solidFill>
              </a:rPr>
              <a:t>autistic</a:t>
            </a:r>
            <a:r>
              <a:rPr lang="it-IT" sz="2400" b="1" dirty="0">
                <a:solidFill>
                  <a:srgbClr val="333333"/>
                </a:solidFill>
              </a:rPr>
              <a:t> </a:t>
            </a:r>
            <a:r>
              <a:rPr lang="it-IT" sz="2400" b="1" dirty="0" err="1">
                <a:solidFill>
                  <a:srgbClr val="333333"/>
                </a:solidFill>
              </a:rPr>
              <a:t>child</a:t>
            </a:r>
            <a:r>
              <a:rPr lang="it-IT" sz="2400" b="1" dirty="0">
                <a:solidFill>
                  <a:srgbClr val="333333"/>
                </a:solidFill>
              </a:rPr>
              <a:t> in a mainstream class</a:t>
            </a:r>
            <a:r>
              <a:rPr lang="it-IT" sz="2400" dirty="0">
                <a:solidFill>
                  <a:srgbClr val="333333"/>
                </a:solidFill>
              </a:rPr>
              <a:t>, </a:t>
            </a:r>
            <a:r>
              <a:rPr lang="it-IT" sz="2400" i="1" dirty="0" err="1">
                <a:solidFill>
                  <a:srgbClr val="333333"/>
                </a:solidFill>
              </a:rPr>
              <a:t>European</a:t>
            </a:r>
            <a:r>
              <a:rPr lang="it-IT" sz="2400" i="1" dirty="0">
                <a:solidFill>
                  <a:srgbClr val="333333"/>
                </a:solidFill>
              </a:rPr>
              <a:t> Journal of Special </a:t>
            </a:r>
            <a:r>
              <a:rPr lang="it-IT" sz="2400" i="1" dirty="0" err="1">
                <a:solidFill>
                  <a:srgbClr val="333333"/>
                </a:solidFill>
              </a:rPr>
              <a:t>Needs</a:t>
            </a:r>
            <a:r>
              <a:rPr lang="it-IT" sz="2400" i="1" dirty="0">
                <a:solidFill>
                  <a:srgbClr val="333333"/>
                </a:solidFill>
              </a:rPr>
              <a:t> </a:t>
            </a:r>
            <a:r>
              <a:rPr lang="it-IT" sz="2400" i="1" dirty="0" err="1">
                <a:solidFill>
                  <a:srgbClr val="333333"/>
                </a:solidFill>
              </a:rPr>
              <a:t>Education</a:t>
            </a:r>
            <a:r>
              <a:rPr lang="it-IT" sz="2400" dirty="0">
                <a:solidFill>
                  <a:srgbClr val="333333"/>
                </a:solidFill>
              </a:rPr>
              <a:t>, 9:3, 246-260</a:t>
            </a:r>
            <a:endParaRPr lang="it-IT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D2C1665-4965-4019-8FFF-DC44FAD57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344" y="1063256"/>
            <a:ext cx="4260438" cy="28272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C0F5AC4E-5B6E-4F6E-A777-F19C2A570614}"/>
              </a:ext>
            </a:extLst>
          </p:cNvPr>
          <p:cNvSpPr/>
          <p:nvPr/>
        </p:nvSpPr>
        <p:spPr>
          <a:xfrm>
            <a:off x="6134986" y="3996154"/>
            <a:ext cx="62625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hlinkClick r:id="rId3"/>
              </a:rPr>
              <a:t>http://www.autismando.it/autsito/Slideshow/Mio_compagno.html</a:t>
            </a:r>
            <a:endParaRPr lang="it-IT" sz="16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47A65BC-C733-445F-9106-ABE96045A4B1}"/>
              </a:ext>
            </a:extLst>
          </p:cNvPr>
          <p:cNvSpPr/>
          <p:nvPr/>
        </p:nvSpPr>
        <p:spPr>
          <a:xfrm>
            <a:off x="4183823" y="5078451"/>
            <a:ext cx="5653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62626"/>
                </a:solidFill>
                <a:latin typeface="Segoe UI" panose="020B0502040204020203" pitchFamily="34" charset="0"/>
              </a:rPr>
              <a:t>Peer-mediated Instruction and Intervention (PMII)</a:t>
            </a:r>
            <a:endParaRPr lang="en-US" b="1" i="0" dirty="0">
              <a:solidFill>
                <a:srgbClr val="262626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DBD5E4C-87C4-4786-9170-DF861C695270}"/>
              </a:ext>
            </a:extLst>
          </p:cNvPr>
          <p:cNvSpPr/>
          <p:nvPr/>
        </p:nvSpPr>
        <p:spPr>
          <a:xfrm>
            <a:off x="3611525" y="5466263"/>
            <a:ext cx="7148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4"/>
              </a:rPr>
              <a:t>https://afirm.fpg.unc.edu/peer-mediated-instruction-and-intervention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102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0331F69-8A1D-4F46-8186-5E438467FFA3}"/>
              </a:ext>
            </a:extLst>
          </p:cNvPr>
          <p:cNvSpPr txBox="1"/>
          <p:nvPr/>
        </p:nvSpPr>
        <p:spPr>
          <a:xfrm>
            <a:off x="978195" y="738071"/>
            <a:ext cx="430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Un esempio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9C33EF-4538-40ED-A164-27792AFEAB73}"/>
              </a:ext>
            </a:extLst>
          </p:cNvPr>
          <p:cNvSpPr txBox="1"/>
          <p:nvPr/>
        </p:nvSpPr>
        <p:spPr>
          <a:xfrm>
            <a:off x="6029843" y="738071"/>
            <a:ext cx="520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Pratica educativa (EBP): PROMPTING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40119BEC-99EB-4C8F-B4BF-8B60F2708E2A}"/>
              </a:ext>
            </a:extLst>
          </p:cNvPr>
          <p:cNvGraphicFramePr>
            <a:graphicFrameLocks noGrp="1"/>
          </p:cNvGraphicFramePr>
          <p:nvPr/>
        </p:nvGraphicFramePr>
        <p:xfrm>
          <a:off x="978195" y="1440065"/>
          <a:ext cx="1067508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0734">
                  <a:extLst>
                    <a:ext uri="{9D8B030D-6E8A-4147-A177-3AD203B41FA5}">
                      <a16:colId xmlns:a16="http://schemas.microsoft.com/office/drawing/2014/main" val="3839930044"/>
                    </a:ext>
                  </a:extLst>
                </a:gridCol>
                <a:gridCol w="6124354">
                  <a:extLst>
                    <a:ext uri="{9D8B030D-6E8A-4147-A177-3AD203B41FA5}">
                      <a16:colId xmlns:a16="http://schemas.microsoft.com/office/drawing/2014/main" val="2155347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2400" dirty="0"/>
                    </a:p>
                    <a:p>
                      <a:r>
                        <a:rPr lang="it-IT" sz="2400" dirty="0"/>
                        <a:t>CONTESTO DI VITA QUOTIDIANA</a:t>
                      </a:r>
                    </a:p>
                    <a:p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dirty="0"/>
                    </a:p>
                    <a:p>
                      <a:r>
                        <a:rPr lang="it-IT" sz="2400" dirty="0"/>
                        <a:t>UTILIZZO DELLA EBP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758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FAMIGLIA</a:t>
                      </a:r>
                      <a:r>
                        <a:rPr lang="it-IT" sz="2400" dirty="0"/>
                        <a:t>: GENITORI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USO DELL’AIUTO VISIVO NEL VESTIRSI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084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FAMIGLIA: </a:t>
                      </a:r>
                      <a:r>
                        <a:rPr lang="it-IT" sz="2400" dirty="0">
                          <a:effectLst/>
                        </a:rPr>
                        <a:t>FRATELLI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USO DELLA GUIDA FISICA IN UN GIOCO MOTORIO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304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SCUOLA: </a:t>
                      </a:r>
                      <a:r>
                        <a:rPr lang="it-IT" sz="2400" dirty="0"/>
                        <a:t>INSEGNANTI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USO DELL’AIUTO VERBALE E GESTUALE PER MANTENERE L’ATTENZIONE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946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SCUOLA: </a:t>
                      </a:r>
                      <a:r>
                        <a:rPr lang="it-IT" sz="2400" dirty="0">
                          <a:effectLst/>
                        </a:rPr>
                        <a:t>COMPAGNI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USO DELLA DIMOSTRAZIONE PER INSEGNARE UN GIOCO DA FARE NELL’INTERVALLO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567367"/>
                  </a:ext>
                </a:extLst>
              </a:tr>
            </a:tbl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E8E2D0AE-B924-4D7F-AF4A-47C79BED7F05}"/>
              </a:ext>
            </a:extLst>
          </p:cNvPr>
          <p:cNvSpPr/>
          <p:nvPr/>
        </p:nvSpPr>
        <p:spPr>
          <a:xfrm>
            <a:off x="2460065" y="243093"/>
            <a:ext cx="72878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AD452A"/>
                </a:solidFill>
                <a:latin typeface="Arial" charset="0"/>
                <a:ea typeface="Arial" charset="0"/>
                <a:cs typeface="Arial" charset="0"/>
              </a:rPr>
              <a:t>G.M. Arduino. </a:t>
            </a:r>
            <a:r>
              <a:rPr lang="it-IT" sz="1200" b="1" i="1" dirty="0">
                <a:solidFill>
                  <a:srgbClr val="AD452A"/>
                </a:solidFill>
                <a:latin typeface="Arial" charset="0"/>
                <a:ea typeface="Arial" charset="0"/>
                <a:cs typeface="Arial" charset="0"/>
              </a:rPr>
              <a:t>Pratiche educative basate sulle evidenze nell’autismo: verso una visione ecologica</a:t>
            </a:r>
            <a:endParaRPr lang="it-IT" sz="1200" i="1" baseline="30000" dirty="0">
              <a:solidFill>
                <a:srgbClr val="AD452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32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94913" y="1739664"/>
            <a:ext cx="93984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Grazie per l’attenzione</a:t>
            </a:r>
          </a:p>
          <a:p>
            <a:pPr algn="ctr"/>
            <a:endParaRPr lang="it-IT" sz="2800" dirty="0"/>
          </a:p>
          <a:p>
            <a:pPr algn="ctr"/>
            <a:endParaRPr lang="it-IT" sz="2800" dirty="0"/>
          </a:p>
          <a:p>
            <a:pPr algn="ctr"/>
            <a:endParaRPr lang="it-IT" sz="2800" dirty="0"/>
          </a:p>
          <a:p>
            <a:pPr algn="ctr"/>
            <a:r>
              <a:rPr lang="it-IT" sz="2800" dirty="0">
                <a:hlinkClick r:id="rId2"/>
              </a:rPr>
              <a:t>autismo@aslcn1.it</a:t>
            </a:r>
            <a:endParaRPr lang="it-IT" sz="2800" dirty="0"/>
          </a:p>
          <a:p>
            <a:pPr algn="ctr"/>
            <a:endParaRPr lang="it-IT" sz="2800" dirty="0"/>
          </a:p>
          <a:p>
            <a:pPr algn="ctr"/>
            <a:endParaRPr lang="it-IT" sz="2800" dirty="0"/>
          </a:p>
          <a:p>
            <a:pPr algn="ctr"/>
            <a:r>
              <a:rPr lang="it-IT" sz="2800" dirty="0">
                <a:hlinkClick r:id="rId3"/>
              </a:rPr>
              <a:t>http://www2.aslcn1.it/assistenza-territoriale/salute-mentale/psicologia/centro-autismo-e-sindrome-di-asperger/</a:t>
            </a:r>
            <a:r>
              <a:rPr lang="it-IT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79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6E99F25B-F29B-46BE-8379-7936308DE178}"/>
              </a:ext>
            </a:extLst>
          </p:cNvPr>
          <p:cNvSpPr/>
          <p:nvPr/>
        </p:nvSpPr>
        <p:spPr>
          <a:xfrm>
            <a:off x="1095788" y="1205155"/>
            <a:ext cx="62707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Nell'autismo trattamento significa </a:t>
            </a:r>
            <a:r>
              <a:rPr lang="it-IT" sz="2800" i="1" dirty="0">
                <a:latin typeface="Calibri" panose="020F0502020204030204" pitchFamily="34" charset="0"/>
                <a:cs typeface="Calibri" panose="020F0502020204030204" pitchFamily="34" charset="0"/>
              </a:rPr>
              <a:t>educazione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: educare a vivere nel mondo degli altri non autistici, educare alle abilità necessarie per adattarsi produttivamente a questo mondo, educare a ridurre comportamenti di disturbo o che causano difficoltà, educare alle abilità di base per raggiungere o avvicinarsi all'autonomia</a:t>
            </a:r>
            <a:r>
              <a:rPr lang="it-IT" sz="28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A412088-1953-4599-9C40-1CEE777C8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61" y="4919246"/>
            <a:ext cx="691729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/>
              <a:t>Cesarina Xaiz e Enrico Micheli (2001)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800" i="1" dirty="0"/>
              <a:t>Gioco e interazione sociale nell’autismo</a:t>
            </a:r>
            <a:r>
              <a:rPr lang="it-IT" altLang="it-IT" sz="1800" dirty="0"/>
              <a:t>, Erickson, pag. 35</a:t>
            </a:r>
            <a:endParaRPr lang="it-IT" altLang="it-IT" sz="1800" dirty="0">
              <a:latin typeface="AGaramond-Regular" charset="0"/>
            </a:endParaRPr>
          </a:p>
        </p:txBody>
      </p:sp>
      <p:pic>
        <p:nvPicPr>
          <p:cNvPr id="2050" name="Picture 2" descr="Image result for gioco e interazione sociale nell'autismo">
            <a:extLst>
              <a:ext uri="{FF2B5EF4-FFF2-40B4-BE49-F238E27FC236}">
                <a16:creationId xmlns:a16="http://schemas.microsoft.com/office/drawing/2014/main" id="{5FF08890-A522-4D9E-A8D5-44F2E625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31" y="1592334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26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4E87F2-A9C2-42F3-A1C0-549E6B81B762}"/>
              </a:ext>
            </a:extLst>
          </p:cNvPr>
          <p:cNvSpPr txBox="1"/>
          <p:nvPr/>
        </p:nvSpPr>
        <p:spPr>
          <a:xfrm>
            <a:off x="2788239" y="2126365"/>
            <a:ext cx="6739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 </a:t>
            </a:r>
            <a:r>
              <a:rPr lang="it-IT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spettro</a:t>
            </a:r>
            <a:r>
              <a:rPr lang="it-IT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it-IT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funzionamenti</a:t>
            </a:r>
          </a:p>
        </p:txBody>
      </p:sp>
    </p:spTree>
    <p:extLst>
      <p:ext uri="{BB962C8B-B14F-4D97-AF65-F5344CB8AC3E}">
        <p14:creationId xmlns:p14="http://schemas.microsoft.com/office/powerpoint/2010/main" val="2867668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magine 1">
            <a:extLst>
              <a:ext uri="{FF2B5EF4-FFF2-40B4-BE49-F238E27FC236}">
                <a16:creationId xmlns:a16="http://schemas.microsoft.com/office/drawing/2014/main" id="{565D68A2-0AA5-4F65-8C26-34A297D5C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1390649"/>
            <a:ext cx="6085108" cy="108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18CC59-68B7-4C1B-87B0-9CBD37AF916B}"/>
              </a:ext>
            </a:extLst>
          </p:cNvPr>
          <p:cNvSpPr txBox="1"/>
          <p:nvPr/>
        </p:nvSpPr>
        <p:spPr>
          <a:xfrm rot="18985984">
            <a:off x="7336798" y="3492564"/>
            <a:ext cx="3346450" cy="1322387"/>
          </a:xfrm>
          <a:prstGeom prst="rect">
            <a:avLst/>
          </a:prstGeom>
          <a:solidFill>
            <a:srgbClr val="1F1BC9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Matteo</a:t>
            </a:r>
            <a:r>
              <a:rPr lang="it-IT" sz="1600" dirty="0">
                <a:solidFill>
                  <a:schemeClr val="bg1"/>
                </a:solidFill>
              </a:rPr>
              <a:t> non gioca con gli altri bambini, ma conosce le radici quadrate. Parla perfettamente, è più intelligente della media e si laurea in Matematica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32E2927-FA2C-48D4-B7EF-A4E8260FE997}"/>
              </a:ext>
            </a:extLst>
          </p:cNvPr>
          <p:cNvSpPr/>
          <p:nvPr/>
        </p:nvSpPr>
        <p:spPr>
          <a:xfrm rot="18987276">
            <a:off x="1581260" y="3348302"/>
            <a:ext cx="3147061" cy="1323439"/>
          </a:xfrm>
          <a:prstGeom prst="rect">
            <a:avLst/>
          </a:prstGeom>
          <a:gradFill flip="none" rotWithShape="1">
            <a:gsLst>
              <a:gs pos="93500">
                <a:srgbClr val="BA5511"/>
              </a:gs>
              <a:gs pos="52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Silvio</a:t>
            </a:r>
            <a:r>
              <a:rPr lang="it-IT" sz="1600" b="1" dirty="0">
                <a:solidFill>
                  <a:schemeClr val="bg1"/>
                </a:solidFill>
              </a:rPr>
              <a:t> guarda il mondo racchiuso in un granello di polvere illuminato dal sole. Non parla, impara a comunicare utilizzando immagini e parole scritte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1B2D5F9-CD5F-41BB-AAAE-FC69559A6F56}"/>
              </a:ext>
            </a:extLst>
          </p:cNvPr>
          <p:cNvSpPr/>
          <p:nvPr/>
        </p:nvSpPr>
        <p:spPr>
          <a:xfrm rot="18971995">
            <a:off x="5251919" y="3508800"/>
            <a:ext cx="3478327" cy="1323439"/>
          </a:xfrm>
          <a:prstGeom prst="rect">
            <a:avLst/>
          </a:prstGeom>
          <a:gradFill>
            <a:gsLst>
              <a:gs pos="93000">
                <a:srgbClr val="0188E3"/>
              </a:gs>
              <a:gs pos="100000">
                <a:srgbClr val="00B050"/>
              </a:gs>
              <a:gs pos="100000">
                <a:srgbClr val="FF0000"/>
              </a:gs>
            </a:gsLst>
            <a:path path="circle">
              <a:fillToRect l="100000" t="100000"/>
            </a:path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Cecilia</a:t>
            </a:r>
            <a:r>
              <a:rPr lang="it-IT" sz="1600" dirty="0">
                <a:solidFill>
                  <a:schemeClr val="bg1"/>
                </a:solidFill>
              </a:rPr>
              <a:t> osserva il mondo attraverso l'oscillazione di un nastro. Inizialmente non parla, man mano impara a comunicare utilizzando immagini e più tardi inizia a parlare.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CBB510B-327E-4004-93D8-1F5814496AD2}"/>
              </a:ext>
            </a:extLst>
          </p:cNvPr>
          <p:cNvSpPr/>
          <p:nvPr/>
        </p:nvSpPr>
        <p:spPr>
          <a:xfrm rot="18918795">
            <a:off x="3351089" y="3454462"/>
            <a:ext cx="3411076" cy="1323439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00B050"/>
              </a:gs>
              <a:gs pos="100000">
                <a:srgbClr val="FF0000"/>
              </a:gs>
            </a:gsLst>
            <a:path path="circle">
              <a:fillToRect l="100000" t="100000"/>
            </a:path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Elia</a:t>
            </a:r>
            <a:r>
              <a:rPr lang="it-IT" sz="1600" b="1" dirty="0">
                <a:solidFill>
                  <a:schemeClr val="bg1"/>
                </a:solidFill>
              </a:rPr>
              <a:t>, sommerso da voci, odori, colori e suoni, ossessionato dalla posizione delle persone è angosciato da qualsiasi cambiamento. Parla usando un linguaggio semplice e ripetitivo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5DAE0A-008E-45E0-8DC2-76A41E895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726" y="6018213"/>
            <a:ext cx="7350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800" dirty="0"/>
              <a:t>Dal libro </a:t>
            </a:r>
            <a:r>
              <a:rPr lang="it-IT" altLang="it-IT" sz="1800" i="1" dirty="0"/>
              <a:t>Il bambino che parlava con la luce, Einaudi, 2014</a:t>
            </a:r>
          </a:p>
        </p:txBody>
      </p:sp>
      <p:pic>
        <p:nvPicPr>
          <p:cNvPr id="9" name="Picture 1034" descr="C:\Users\ArduinoGi\Pictures\libro maurizio arduino.jpg">
            <a:extLst>
              <a:ext uri="{FF2B5EF4-FFF2-40B4-BE49-F238E27FC236}">
                <a16:creationId xmlns:a16="http://schemas.microsoft.com/office/drawing/2014/main" id="{0DA0B860-7920-46DD-B3E5-2F684ECA1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85" y="1063833"/>
            <a:ext cx="1715018" cy="259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CEB26440-6E8F-413E-8DF8-8D71B62BC93D}"/>
              </a:ext>
            </a:extLst>
          </p:cNvPr>
          <p:cNvSpPr/>
          <p:nvPr/>
        </p:nvSpPr>
        <p:spPr>
          <a:xfrm>
            <a:off x="2789673" y="243093"/>
            <a:ext cx="72878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AD452A"/>
                </a:solidFill>
                <a:latin typeface="Arial" charset="0"/>
                <a:ea typeface="Arial" charset="0"/>
                <a:cs typeface="Arial" charset="0"/>
              </a:rPr>
              <a:t>G.M. Arduino. </a:t>
            </a:r>
            <a:r>
              <a:rPr lang="it-IT" sz="1200" b="1" i="1" dirty="0">
                <a:solidFill>
                  <a:srgbClr val="AD452A"/>
                </a:solidFill>
                <a:latin typeface="Arial" charset="0"/>
                <a:ea typeface="Arial" charset="0"/>
                <a:cs typeface="Arial" charset="0"/>
              </a:rPr>
              <a:t>Pratiche educative basate sulle evidenze nell’autismo: verso una visione ecologica</a:t>
            </a:r>
            <a:endParaRPr lang="it-IT" sz="1200" i="1" baseline="30000" dirty="0">
              <a:solidFill>
                <a:srgbClr val="AD452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757" name="CasellaDiTesto 6">
            <a:extLst>
              <a:ext uri="{FF2B5EF4-FFF2-40B4-BE49-F238E27FC236}">
                <a16:creationId xmlns:a16="http://schemas.microsoft.com/office/drawing/2014/main" id="{5BF6B460-26D7-4CC1-A723-DA974F299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798067"/>
            <a:ext cx="5075238" cy="4159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 </a:t>
            </a:r>
            <a:r>
              <a:rPr lang="it-IT" altLang="it-IT" sz="21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sfumature</a:t>
            </a:r>
            <a:r>
              <a:rPr lang="it-IT" altLang="it-IT"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dello spettro</a:t>
            </a:r>
          </a:p>
        </p:txBody>
      </p:sp>
    </p:spTree>
    <p:extLst>
      <p:ext uri="{BB962C8B-B14F-4D97-AF65-F5344CB8AC3E}">
        <p14:creationId xmlns:p14="http://schemas.microsoft.com/office/powerpoint/2010/main" val="305439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sellaDiTesto 1">
            <a:extLst>
              <a:ext uri="{FF2B5EF4-FFF2-40B4-BE49-F238E27FC236}">
                <a16:creationId xmlns:a16="http://schemas.microsoft.com/office/drawing/2014/main" id="{37B100AF-16CC-2B5E-3FFB-042356689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6" y="830263"/>
            <a:ext cx="47529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it-IT" altLang="it-IT" sz="3000" dirty="0"/>
              <a:t>Il </a:t>
            </a:r>
            <a:r>
              <a:rPr lang="it-IT" altLang="it-IT" sz="3000" i="1" dirty="0"/>
              <a:t>governo</a:t>
            </a:r>
            <a:r>
              <a:rPr lang="it-IT" altLang="it-IT" sz="3000" dirty="0"/>
              <a:t> del programma autismo e il percorso diagnostico terapeutico assistenziale in  Piemonte</a:t>
            </a:r>
          </a:p>
        </p:txBody>
      </p:sp>
      <p:pic>
        <p:nvPicPr>
          <p:cNvPr id="18435" name="Immagine 4">
            <a:extLst>
              <a:ext uri="{FF2B5EF4-FFF2-40B4-BE49-F238E27FC236}">
                <a16:creationId xmlns:a16="http://schemas.microsoft.com/office/drawing/2014/main" id="{A5F09221-1B35-36A5-14AC-39A3BEC4A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1783428"/>
            <a:ext cx="3922712" cy="423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sellaDiTesto 1">
            <a:extLst>
              <a:ext uri="{FF2B5EF4-FFF2-40B4-BE49-F238E27FC236}">
                <a16:creationId xmlns:a16="http://schemas.microsoft.com/office/drawing/2014/main" id="{9652FAD5-C2CF-077D-81C9-F6AFC8FAF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9" y="1211264"/>
            <a:ext cx="798988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it-IT" altLang="it-IT" sz="2000" b="1" dirty="0"/>
              <a:t>Deliberazione della Giunta Regionale 3 marzo 2014, n. 22-7178</a:t>
            </a:r>
          </a:p>
          <a:p>
            <a:r>
              <a:rPr lang="it-IT" altLang="it-IT" sz="2000" i="1" dirty="0"/>
              <a:t>Disturbi Pervasivi dello Sviluppo: recepimento dell'Accordo Stato Regioni del 22.11.2012 "Linee di indirizzo per la promozione ed il miglioramento della qualità e dell'appropriatezza degli interventi assistenziali nel settore dei Disturbi Pervasivi dello Sviluppo, con particolare riferimento ai disturbi dello spettro autistico".</a:t>
            </a:r>
          </a:p>
        </p:txBody>
      </p:sp>
      <p:sp>
        <p:nvSpPr>
          <p:cNvPr id="19459" name="Rettangolo 2">
            <a:extLst>
              <a:ext uri="{FF2B5EF4-FFF2-40B4-BE49-F238E27FC236}">
                <a16:creationId xmlns:a16="http://schemas.microsoft.com/office/drawing/2014/main" id="{2F29CAF5-9E79-F0B3-411D-64724DC98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9" y="4108450"/>
            <a:ext cx="86085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it-IT" altLang="it-IT" sz="2000" b="1" dirty="0"/>
              <a:t>Deliberazione della Giunta Regionale 29 novembre 2016, n. 2-4286</a:t>
            </a:r>
          </a:p>
          <a:p>
            <a:r>
              <a:rPr lang="it-IT" altLang="it-IT" sz="2000" i="1" dirty="0"/>
              <a:t>D.G.R. 26-1653 del 29-6-2015. Intervento regionale a sostegno della cura dei pazienti cronici con particolare riferimento ai disturbi dello spettro autistico.  Progetto integrato: Disturbi dello spettro autistico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sellaDiTesto 1">
            <a:extLst>
              <a:ext uri="{FF2B5EF4-FFF2-40B4-BE49-F238E27FC236}">
                <a16:creationId xmlns:a16="http://schemas.microsoft.com/office/drawing/2014/main" id="{19F678DE-29ED-3B4A-C4A1-E35943B19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6" y="1693864"/>
            <a:ext cx="71469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it-IT" altLang="it-IT" sz="2100" b="1" dirty="0"/>
              <a:t>Deliberazione della Giunta Regionale 3 marzo 2014, n. 22-7178</a:t>
            </a:r>
          </a:p>
          <a:p>
            <a:endParaRPr lang="it-IT" altLang="it-IT" sz="2100" b="1" dirty="0"/>
          </a:p>
          <a:p>
            <a:r>
              <a:rPr lang="it-IT" altLang="it-IT" sz="2100" b="1" i="1" dirty="0"/>
              <a:t>Disturbi Pervasivi dello Sviluppo:</a:t>
            </a:r>
            <a:r>
              <a:rPr lang="it-IT" altLang="it-IT" sz="2100" i="1" dirty="0"/>
              <a:t> </a:t>
            </a:r>
            <a:r>
              <a:rPr lang="it-IT" altLang="it-IT" sz="2100" b="1" i="1" dirty="0"/>
              <a:t>recepimento dell'Accordo Stato Regioni </a:t>
            </a:r>
            <a:r>
              <a:rPr lang="it-IT" altLang="it-IT" sz="2100" i="1" dirty="0"/>
              <a:t>del 22.11.2012 "Linee di indirizzo per la promozione ed il miglioramento della qualità e dell'appropriatezza degli interventi assistenziali nel settore dei Disturbi Pervasivi dello Sviluppo, con particolare riferimento ai disturbi dello spettro autistico".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2135</Words>
  <Application>Microsoft Office PowerPoint</Application>
  <PresentationFormat>Widescreen</PresentationFormat>
  <Paragraphs>163</Paragraphs>
  <Slides>39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50" baseType="lpstr">
      <vt:lpstr>AGaramond-Regular</vt:lpstr>
      <vt:lpstr>Arial</vt:lpstr>
      <vt:lpstr>Calibri</vt:lpstr>
      <vt:lpstr>Calibri Light</vt:lpstr>
      <vt:lpstr>Georgia</vt:lpstr>
      <vt:lpstr>Segoe UI</vt:lpstr>
      <vt:lpstr>Source Sans Pro</vt:lpstr>
      <vt:lpstr>Times New Roman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Tutti gli operatori che fanno parte del Nucleo, compresi gli insegnanti che concorrono nella stesura del profilo di funzionamento completo, dovranno essere puntualmente formati secondo le indicazioni fornite dall’Accordo Stato-Regioni del 22.11.2012.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maurizio arduino</dc:creator>
  <cp:lastModifiedBy>maurizio arduino</cp:lastModifiedBy>
  <cp:revision>8</cp:revision>
  <dcterms:created xsi:type="dcterms:W3CDTF">2022-11-11T17:31:43Z</dcterms:created>
  <dcterms:modified xsi:type="dcterms:W3CDTF">2022-11-11T18:06:26Z</dcterms:modified>
</cp:coreProperties>
</file>